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41"/>
  </p:notesMasterIdLst>
  <p:sldIdLst>
    <p:sldId id="256" r:id="rId2"/>
    <p:sldId id="293" r:id="rId3"/>
    <p:sldId id="300" r:id="rId4"/>
    <p:sldId id="285" r:id="rId5"/>
    <p:sldId id="312" r:id="rId6"/>
    <p:sldId id="347" r:id="rId7"/>
    <p:sldId id="301" r:id="rId8"/>
    <p:sldId id="297" r:id="rId9"/>
    <p:sldId id="299" r:id="rId10"/>
    <p:sldId id="313" r:id="rId11"/>
    <p:sldId id="314" r:id="rId12"/>
    <p:sldId id="336" r:id="rId13"/>
    <p:sldId id="325" r:id="rId14"/>
    <p:sldId id="335" r:id="rId15"/>
    <p:sldId id="307" r:id="rId16"/>
    <p:sldId id="338" r:id="rId17"/>
    <p:sldId id="337" r:id="rId18"/>
    <p:sldId id="318" r:id="rId19"/>
    <p:sldId id="324" r:id="rId20"/>
    <p:sldId id="322" r:id="rId21"/>
    <p:sldId id="321" r:id="rId22"/>
    <p:sldId id="320" r:id="rId23"/>
    <p:sldId id="323" r:id="rId24"/>
    <p:sldId id="326" r:id="rId25"/>
    <p:sldId id="348" r:id="rId26"/>
    <p:sldId id="333" r:id="rId27"/>
    <p:sldId id="343" r:id="rId28"/>
    <p:sldId id="341" r:id="rId29"/>
    <p:sldId id="328" r:id="rId30"/>
    <p:sldId id="342" r:id="rId31"/>
    <p:sldId id="329" r:id="rId32"/>
    <p:sldId id="339" r:id="rId33"/>
    <p:sldId id="345" r:id="rId34"/>
    <p:sldId id="334" r:id="rId35"/>
    <p:sldId id="340" r:id="rId36"/>
    <p:sldId id="346" r:id="rId37"/>
    <p:sldId id="331" r:id="rId38"/>
    <p:sldId id="332" r:id="rId39"/>
    <p:sldId id="34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D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/>
    <p:restoredTop sz="65170"/>
  </p:normalViewPr>
  <p:slideViewPr>
    <p:cSldViewPr snapToGrid="0" snapToObjects="1">
      <p:cViewPr varScale="1">
        <p:scale>
          <a:sx n="91" d="100"/>
          <a:sy n="91" d="100"/>
        </p:scale>
        <p:origin x="2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21D9B-6ED0-DA48-BF2C-0CA3F47A943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790683-BDE4-EC4B-877E-DBCD12C20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6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82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36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venir Book" panose="02000503020000020003" pitchFamily="2" charset="0"/>
              </a:rPr>
              <a:t>Prior work: Treat separately, from ground-truth low-dim state </a:t>
            </a: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1200" dirty="0">
                <a:latin typeface="Avenir Book" panose="02000503020000020003" pitchFamily="2" charset="0"/>
              </a:rPr>
              <a:t>CHALLENGE: JOINT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28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>
                <a:latin typeface="Avenir Book" panose="02000503020000020003" pitchFamily="2" charset="0"/>
              </a:rPr>
              <a:t>Goal</a:t>
            </a:r>
            <a:r>
              <a:rPr lang="en-US" sz="1200" dirty="0">
                <a:latin typeface="Avenir Book" panose="02000503020000020003" pitchFamily="2" charset="0"/>
              </a:rPr>
              <a:t>: Prepare a visuomotor agent with</a:t>
            </a:r>
            <a:r>
              <a:rPr lang="en-US" sz="1200" b="1" dirty="0">
                <a:latin typeface="Avenir Book" panose="02000503020000020003" pitchFamily="2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Avenir Book" panose="02000503020000020003" pitchFamily="2" charset="0"/>
              </a:rPr>
              <a:t>useful </a:t>
            </a:r>
            <a:r>
              <a:rPr lang="en-US" sz="1200" dirty="0">
                <a:latin typeface="Avenir Book" panose="02000503020000020003" pitchFamily="2" charset="0"/>
              </a:rPr>
              <a:t>RL</a:t>
            </a:r>
            <a:r>
              <a:rPr lang="en-US" sz="1200" b="1" dirty="0">
                <a:latin typeface="Avenir Book" panose="02000503020000020003" pitchFamily="2" charset="0"/>
              </a:rPr>
              <a:t> </a:t>
            </a:r>
            <a:r>
              <a:rPr lang="en-US" sz="1200" dirty="0">
                <a:latin typeface="Avenir Book" panose="02000503020000020003" pitchFamily="2" charset="0"/>
              </a:rPr>
              <a:t>strategies</a:t>
            </a:r>
            <a:r>
              <a:rPr lang="en-US" sz="1200" b="1" dirty="0">
                <a:latin typeface="Avenir Book" panose="02000503020000020003" pitchFamily="2" charset="0"/>
              </a:rPr>
              <a:t> </a:t>
            </a:r>
            <a:r>
              <a:rPr lang="en-US" sz="1200" dirty="0">
                <a:latin typeface="Avenir Book" panose="02000503020000020003" pitchFamily="2" charset="0"/>
              </a:rPr>
              <a:t>by </a:t>
            </a:r>
            <a:r>
              <a:rPr lang="en-US" sz="1200" b="1" dirty="0">
                <a:solidFill>
                  <a:srgbClr val="0070C0"/>
                </a:solidFill>
                <a:latin typeface="Avenir Book" panose="02000503020000020003" pitchFamily="2" charset="0"/>
              </a:rPr>
              <a:t>pre-training</a:t>
            </a:r>
            <a:r>
              <a:rPr lang="en-US" sz="1200" dirty="0">
                <a:latin typeface="Avenir Book" panose="02000503020000020003" pitchFamily="2" charset="0"/>
              </a:rPr>
              <a:t> with </a:t>
            </a:r>
            <a:r>
              <a:rPr lang="en-US" sz="1200" b="1" dirty="0">
                <a:solidFill>
                  <a:srgbClr val="0070C0"/>
                </a:solidFill>
                <a:latin typeface="Avenir Book" panose="02000503020000020003" pitchFamily="2" charset="0"/>
              </a:rPr>
              <a:t>self-generated tasks</a:t>
            </a:r>
            <a:r>
              <a:rPr lang="en-US" sz="1200" dirty="0">
                <a:latin typeface="Avenir Book" panose="02000503020000020003" pitchFamily="2" charset="0"/>
              </a:rPr>
              <a:t>. </a:t>
            </a: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venir Book" panose="02000503020000020003" pitchFamily="2" charset="0"/>
              </a:rPr>
              <a:t>Prior work: Treat separately, from ground-truth low-dim state </a:t>
            </a: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1200" dirty="0">
                <a:latin typeface="Avenir Book" panose="02000503020000020003" pitchFamily="2" charset="0"/>
              </a:rPr>
              <a:t>CHALLENGE: JOINT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56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point is to prepare for generalization.</a:t>
            </a:r>
          </a:p>
          <a:p>
            <a:r>
              <a:rPr lang="en-US" dirty="0"/>
              <a:t>Here, we show the space of trajectories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10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point is to prepare for generalization.</a:t>
            </a:r>
          </a:p>
          <a:p>
            <a:r>
              <a:rPr lang="en-US" dirty="0"/>
              <a:t>Here, we show the space of trajectories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40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07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0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40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65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46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environments of our world are dynamic and changing.</a:t>
            </a:r>
          </a:p>
          <a:p>
            <a:r>
              <a:rPr lang="en-US" dirty="0"/>
              <a:t>Even simple animals like the c elegans have evolved to adapt foraging strategies to varying scenarios.</a:t>
            </a:r>
          </a:p>
          <a:p>
            <a:r>
              <a:rPr lang="en-US" dirty="0"/>
              <a:t>Smarter species like the New Caledonian crow even develop tools in order to generalize to new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62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35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85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these tasks allow for meta-training of strategies that transfer to test tasks?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13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these tasks allow for meta-training of strategies that transfer to test tasks?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42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these tasks allow for meta-training of strategies that transfer to test tasks?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39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these tasks allow for meta-training of strategies that transfer to test tasks?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31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compare to variants of our method, that use different task acquisition procedures.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15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In RL, we’ve managed to build specialists that solve certain tasks very well.</a:t>
            </a:r>
          </a:p>
          <a:p>
            <a:r>
              <a:rPr lang="en-US" dirty="0">
                <a:latin typeface="Avenir Book" panose="02000503020000020003" pitchFamily="2" charset="0"/>
              </a:rPr>
              <a:t>We want to </a:t>
            </a:r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efficiently</a:t>
            </a:r>
            <a:r>
              <a:rPr lang="en-US" b="1" dirty="0">
                <a:solidFill>
                  <a:srgbClr val="00B0F0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latin typeface="Avenir Book" panose="02000503020000020003" pitchFamily="2" charset="0"/>
              </a:rPr>
              <a:t>build</a:t>
            </a:r>
            <a:r>
              <a:rPr lang="en-US" b="1" dirty="0">
                <a:solidFill>
                  <a:srgbClr val="00B0F0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latin typeface="Avenir Book" panose="02000503020000020003" pitchFamily="2" charset="0"/>
              </a:rPr>
              <a:t>systems that generalize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pPr lvl="1"/>
            <a:r>
              <a:rPr lang="en-US" sz="2800" dirty="0">
                <a:latin typeface="Avenir Book" panose="02000503020000020003" pitchFamily="2" charset="0"/>
              </a:rPr>
              <a:t>Transfer of function</a:t>
            </a:r>
          </a:p>
          <a:p>
            <a:pPr lvl="1"/>
            <a:r>
              <a:rPr lang="en-US" sz="2800" dirty="0">
                <a:latin typeface="Avenir Book" panose="02000503020000020003" pitchFamily="2" charset="0"/>
              </a:rPr>
              <a:t>Requirement of less direct supervision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3200400" lvl="7" indent="0">
              <a:buNone/>
            </a:pPr>
            <a:r>
              <a:rPr lang="en-US" sz="3200" b="1" dirty="0">
                <a:latin typeface="Avenir Book" panose="02000503020000020003" pitchFamily="2" charset="0"/>
              </a:rPr>
              <a:t>Multi-task learning</a:t>
            </a:r>
          </a:p>
          <a:p>
            <a:pPr marL="3200400" lvl="7" indent="0">
              <a:buNone/>
            </a:pPr>
            <a:r>
              <a:rPr lang="en-US" sz="3200" b="1" dirty="0">
                <a:latin typeface="Avenir Book" panose="02000503020000020003" pitchFamily="2" charset="0"/>
              </a:rPr>
              <a:t>Meta-learning</a:t>
            </a:r>
          </a:p>
          <a:p>
            <a:pPr marL="3200400" lvl="7" indent="0">
              <a:buNone/>
            </a:pPr>
            <a:r>
              <a:rPr lang="en-US" sz="3200" b="1" dirty="0">
                <a:latin typeface="Avenir Book" panose="02000503020000020003" pitchFamily="2" charset="0"/>
              </a:rPr>
              <a:t>Continual learning</a:t>
            </a:r>
          </a:p>
          <a:p>
            <a:pPr marL="3200400" lvl="7" indent="0">
              <a:buNone/>
            </a:pPr>
            <a:r>
              <a:rPr lang="en-US" sz="3200" b="1" dirty="0">
                <a:latin typeface="Avenir Book" panose="02000503020000020003" pitchFamily="2" charset="0"/>
              </a:rPr>
              <a:t>Unsupervised learning</a:t>
            </a:r>
          </a:p>
          <a:p>
            <a:pPr marL="3200400" lvl="7" indent="0">
              <a:buNone/>
            </a:pPr>
            <a:r>
              <a:rPr lang="en-US" sz="3200" b="1" dirty="0">
                <a:latin typeface="Avenir Book" panose="02000503020000020003" pitchFamily="2" charset="0"/>
              </a:rPr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74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42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See each task multiple times, consecutively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04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See each task multiple times, consecutively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98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–&gt; extent of potential transfer</a:t>
            </a: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–&gt; tedious to enumerate, tricky to design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8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35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3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14B4-7AEB-3148-96B2-56609E27E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8B248-53A4-8144-B07E-77563E86E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4C37D-2FA2-F644-83A3-5FDB4F645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54A87-EBE9-9B4C-9362-A5C234658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639D4-93E5-224B-A6BC-AA9311C7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78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3978-BA7E-0B4E-AA41-7AC636C5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3410C4-B8B0-DD47-A335-3109EA68E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A86EB-809E-1D46-97AF-D904698F9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DF29D-7BEE-264E-A131-33830424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E3259-79E1-5E48-B6EA-19832975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92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2E37A6-6C67-8B4C-BC51-1F59305A6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184DF-BCC0-CE4F-A518-688787987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85779-BF9D-304D-9643-3E1DF1711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BC268-8329-9C44-8EAE-CDE2853FA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9262A-DDA9-6849-8B02-0552A239A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7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C5C7-2D6F-B34C-85DC-10D901B2A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C8C2-ED25-684F-960C-9791BE965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7E1F2-59E8-214E-ABA6-8FA3AB63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9C8DC-54CA-1A42-932A-0565616C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7A4B6-0BD7-4B4A-AA65-A0589A4D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3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66AD-0CA4-5541-A3A2-049B0BEAA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1F96A-5B5F-B640-927A-4B5C723F9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538A-3910-0048-9BA2-399F36C8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467F3-37F0-E440-95F8-EC5BC2A4B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B327E-69A3-B549-BE5F-48F30F8A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0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C5CF-67EC-DE40-9497-FFDB3CD69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285F2-8AD6-E44B-BD52-DD9A2F525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10AE4-0B9A-7644-B109-24B223BCB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8F9BE-AB1A-2D4D-9BBB-280877272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BDE13-9F18-8D4B-9B76-0206A344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22CC3-7044-AE4A-8FD9-FE7008CB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4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749AF-2D65-A046-8ED8-BD312853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0E664-C91B-184D-9162-8550396C0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291F3-E64C-304C-9B38-01B4F4EAE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3A8B59-6B83-4948-9170-61F84FA071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64B01-8ACD-2E47-8B73-52654F1F6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382E87-D95F-AE49-B50D-6B988B61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12/2/19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0E368-60D4-5C4D-A9A5-4C48EE3D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455E2-F11A-ED47-B7EB-FEC61054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4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B967-D384-2441-9F1E-B798EB958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2BCD59-1B0C-7347-95A3-460C51C8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20344-E713-7A43-90BA-1FE2E1AB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065225-FF07-964E-ABD0-1294ABBF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4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BC3F3D-A452-674D-A938-16B02A3E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12/2/19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CE1BF-162D-8A4A-BE8C-AB9AD7978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72342-A3DE-0D4A-8663-D3DA38B1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66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5FBB0-D6DF-2745-8D51-4883BC42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CF2E-7D03-C249-A7A9-02AC83CF8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153BD-3997-6846-AF2B-DA67C1A66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52AA7-5037-124A-921C-E28C811B2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9FE0D-3288-5047-A285-7C65F4ED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162E-E725-8548-8536-28A2A62D0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90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44B8-1EDB-4C4D-9B9F-2DA208A90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D661A-E8BF-2347-82BE-72A0495D48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FC77D-C9C8-8A41-B39A-81AC7C6B5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30AB0-2E97-BD4E-8118-2ECD30411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3C94-6993-CE4B-9002-2DFA14D8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2C3BF-1403-9140-AC79-FEBF6009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1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504D5-F45E-9148-B773-770E4EC47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5F65B-6806-3446-A300-A9550293C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6B8DD-F72C-6646-AD93-7FEBA081B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F5F13-A3B4-8F4D-A7A5-BB686B3BC64B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9FB9B-2AA7-CC45-9A3D-EC02BC077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048C6-2C7D-AA4B-A783-77CDE859B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2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22.emf"/><Relationship Id="rId7" Type="http://schemas.openxmlformats.org/officeDocument/2006/relationships/image" Target="../media/image23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6.emf"/><Relationship Id="rId5" Type="http://schemas.openxmlformats.org/officeDocument/2006/relationships/image" Target="../media/image11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22.emf"/><Relationship Id="rId7" Type="http://schemas.openxmlformats.org/officeDocument/2006/relationships/image" Target="../media/image23.emf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5.emf"/><Relationship Id="rId5" Type="http://schemas.openxmlformats.org/officeDocument/2006/relationships/image" Target="../media/image11.emf"/><Relationship Id="rId10" Type="http://schemas.openxmlformats.org/officeDocument/2006/relationships/image" Target="../media/image13.emf"/><Relationship Id="rId4" Type="http://schemas.openxmlformats.org/officeDocument/2006/relationships/image" Target="../media/image9.emf"/><Relationship Id="rId9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8.emf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2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6.emf"/><Relationship Id="rId5" Type="http://schemas.openxmlformats.org/officeDocument/2006/relationships/image" Target="../media/image33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8.emf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2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6.emf"/><Relationship Id="rId5" Type="http://schemas.openxmlformats.org/officeDocument/2006/relationships/image" Target="../media/image33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6.emf"/><Relationship Id="rId5" Type="http://schemas.openxmlformats.org/officeDocument/2006/relationships/image" Target="../media/image33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emf"/><Relationship Id="rId3" Type="http://schemas.openxmlformats.org/officeDocument/2006/relationships/image" Target="../media/image38.emf"/><Relationship Id="rId7" Type="http://schemas.microsoft.com/office/2007/relationships/hdphoto" Target="../media/hdphoto4.wdp"/><Relationship Id="rId12" Type="http://schemas.openxmlformats.org/officeDocument/2006/relationships/image" Target="../media/image3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microsoft.com/office/2007/relationships/hdphoto" Target="../media/hdphoto5.wdp"/><Relationship Id="rId14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media" Target="../media/media4.mp4"/><Relationship Id="rId7" Type="http://schemas.openxmlformats.org/officeDocument/2006/relationships/image" Target="../media/image4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1.gif"/><Relationship Id="rId4" Type="http://schemas.openxmlformats.org/officeDocument/2006/relationships/video" Target="../media/media4.mp4"/><Relationship Id="rId9" Type="http://schemas.openxmlformats.org/officeDocument/2006/relationships/image" Target="../media/image50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gif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gif"/><Relationship Id="rId5" Type="http://schemas.openxmlformats.org/officeDocument/2006/relationships/image" Target="../media/image54.gif"/><Relationship Id="rId4" Type="http://schemas.openxmlformats.org/officeDocument/2006/relationships/image" Target="../media/image53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gif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gif"/><Relationship Id="rId5" Type="http://schemas.openxmlformats.org/officeDocument/2006/relationships/image" Target="../media/image54.gif"/><Relationship Id="rId4" Type="http://schemas.openxmlformats.org/officeDocument/2006/relationships/image" Target="../media/image53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gif"/><Relationship Id="rId4" Type="http://schemas.openxmlformats.org/officeDocument/2006/relationships/image" Target="../media/image7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85.png"/><Relationship Id="rId4" Type="http://schemas.openxmlformats.org/officeDocument/2006/relationships/video" Target="../media/media6.mp4"/><Relationship Id="rId9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8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8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7" Type="http://schemas.openxmlformats.org/officeDocument/2006/relationships/hyperlink" Target="https://sites.google.com/view/carml/home" TargetMode="External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tiff"/><Relationship Id="rId5" Type="http://schemas.openxmlformats.org/officeDocument/2006/relationships/image" Target="../media/image95.tiff"/><Relationship Id="rId4" Type="http://schemas.openxmlformats.org/officeDocument/2006/relationships/image" Target="../media/image9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image" Target="../media/image7.emf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microsoft.com/office/2007/relationships/hdphoto" Target="../media/hdphoto1.wdp"/><Relationship Id="rId3" Type="http://schemas.openxmlformats.org/officeDocument/2006/relationships/image" Target="../media/image7.emf"/><Relationship Id="rId7" Type="http://schemas.openxmlformats.org/officeDocument/2006/relationships/image" Target="../media/image12.emf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5" Type="http://schemas.microsoft.com/office/2007/relationships/hdphoto" Target="../media/hdphoto2.wdp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034288"/>
            <a:ext cx="11379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Book" panose="02000503020000020003" pitchFamily="2" charset="0"/>
              </a:rPr>
              <a:t>Unsupervised Curricula for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Visual Meta-Reinforcement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5230"/>
            <a:ext cx="9144000" cy="16557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1"/>
                </a:solidFill>
                <a:latin typeface="Avenir Book" panose="02000503020000020003" pitchFamily="2" charset="0"/>
              </a:rPr>
              <a:t>Allan Jabri, Kyle Hsu, Ben </a:t>
            </a:r>
            <a:r>
              <a:rPr lang="en-US" sz="2800" dirty="0" err="1">
                <a:solidFill>
                  <a:schemeClr val="accent1"/>
                </a:solidFill>
                <a:latin typeface="Avenir Book" panose="02000503020000020003" pitchFamily="2" charset="0"/>
              </a:rPr>
              <a:t>Eysenbach</a:t>
            </a:r>
            <a:r>
              <a:rPr lang="en-US" sz="2800" dirty="0">
                <a:solidFill>
                  <a:schemeClr val="accent1"/>
                </a:solidFill>
                <a:latin typeface="Avenir Book" panose="02000503020000020003" pitchFamily="2" charset="0"/>
              </a:rPr>
              <a:t>,</a:t>
            </a:r>
            <a:br>
              <a:rPr lang="en-US" sz="2800" dirty="0">
                <a:solidFill>
                  <a:schemeClr val="accent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accent1"/>
                </a:solidFill>
                <a:latin typeface="Avenir Book" panose="02000503020000020003" pitchFamily="2" charset="0"/>
              </a:rPr>
              <a:t>Abhishek Gupta, Sergey Levine, Chelsea Finn</a:t>
            </a:r>
          </a:p>
          <a:p>
            <a:endParaRPr lang="en-US" sz="2800" dirty="0">
              <a:latin typeface="Avenir Book" panose="02000503020000020003" pitchFamily="2" charset="0"/>
            </a:endParaRPr>
          </a:p>
          <a:p>
            <a:r>
              <a:rPr lang="en-US" sz="2800" b="1" dirty="0" err="1">
                <a:latin typeface="Avenir Book" panose="02000503020000020003" pitchFamily="2" charset="0"/>
              </a:rPr>
              <a:t>NeurIPS</a:t>
            </a:r>
            <a:r>
              <a:rPr lang="en-US" sz="2800" b="1" dirty="0">
                <a:latin typeface="Avenir Book" panose="02000503020000020003" pitchFamily="2" charset="0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0645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347F80-554C-BF4D-BEB9-F8CF942B1566}"/>
              </a:ext>
            </a:extLst>
          </p:cNvPr>
          <p:cNvCxnSpPr>
            <a:cxnSpLocks/>
          </p:cNvCxnSpPr>
          <p:nvPr/>
        </p:nvCxnSpPr>
        <p:spPr>
          <a:xfrm>
            <a:off x="2956072" y="2976140"/>
            <a:ext cx="0" cy="238123"/>
          </a:xfrm>
          <a:prstGeom prst="line">
            <a:avLst/>
          </a:prstGeom>
          <a:ln w="34925">
            <a:solidFill>
              <a:schemeClr val="bg1">
                <a:lumMod val="50000"/>
                <a:alpha val="99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rapezoid 4">
            <a:extLst>
              <a:ext uri="{FF2B5EF4-FFF2-40B4-BE49-F238E27FC236}">
                <a16:creationId xmlns:a16="http://schemas.microsoft.com/office/drawing/2014/main" id="{84709B8A-6065-8C46-A49B-A93224629BFB}"/>
              </a:ext>
            </a:extLst>
          </p:cNvPr>
          <p:cNvSpPr/>
          <p:nvPr/>
        </p:nvSpPr>
        <p:spPr>
          <a:xfrm rot="5400000">
            <a:off x="2591447" y="2460433"/>
            <a:ext cx="729250" cy="499552"/>
          </a:xfrm>
          <a:prstGeom prst="trapezoi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A239F-1059-A94A-8845-D75F18259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38" y="2571089"/>
            <a:ext cx="336573" cy="28398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116B80-4DC5-D84A-80D5-119ECDBBFCEE}"/>
              </a:ext>
            </a:extLst>
          </p:cNvPr>
          <p:cNvGrpSpPr/>
          <p:nvPr/>
        </p:nvGrpSpPr>
        <p:grpSpPr>
          <a:xfrm>
            <a:off x="2706296" y="3636641"/>
            <a:ext cx="499552" cy="729250"/>
            <a:chOff x="2533906" y="2607153"/>
            <a:chExt cx="383660" cy="560070"/>
          </a:xfrm>
        </p:grpSpPr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A365351B-9AE7-EE43-BEEB-8FB30D9D2F82}"/>
                </a:ext>
              </a:extLst>
            </p:cNvPr>
            <p:cNvSpPr/>
            <p:nvPr/>
          </p:nvSpPr>
          <p:spPr>
            <a:xfrm rot="5400000">
              <a:off x="2445701" y="2695358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BC4E87-1FAC-3B43-84DB-812417D22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2631" y="2812387"/>
              <a:ext cx="283193" cy="18324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3D4EB66-5316-B345-8CAB-7DAB7BF47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403" y="4494493"/>
            <a:ext cx="446480" cy="357184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3B857AD9-8383-234E-9B7B-400D71823175}"/>
              </a:ext>
            </a:extLst>
          </p:cNvPr>
          <p:cNvSpPr/>
          <p:nvPr/>
        </p:nvSpPr>
        <p:spPr>
          <a:xfrm>
            <a:off x="1924033" y="3363543"/>
            <a:ext cx="364473" cy="437368"/>
          </a:xfrm>
          <a:prstGeom prst="arc">
            <a:avLst>
              <a:gd name="adj1" fmla="val 16276081"/>
              <a:gd name="adj2" fmla="val 69517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36DC9D-3F1A-4A47-90BB-6C4F44CFE255}"/>
              </a:ext>
            </a:extLst>
          </p:cNvPr>
          <p:cNvCxnSpPr>
            <a:cxnSpLocks/>
          </p:cNvCxnSpPr>
          <p:nvPr/>
        </p:nvCxnSpPr>
        <p:spPr>
          <a:xfrm>
            <a:off x="2288073" y="3547424"/>
            <a:ext cx="1277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2EDC6BA4-E003-884C-AC7C-F14F81E55CE6}"/>
              </a:ext>
            </a:extLst>
          </p:cNvPr>
          <p:cNvSpPr/>
          <p:nvPr/>
        </p:nvSpPr>
        <p:spPr>
          <a:xfrm flipV="1">
            <a:off x="1925525" y="4211128"/>
            <a:ext cx="364473" cy="437787"/>
          </a:xfrm>
          <a:prstGeom prst="arc">
            <a:avLst>
              <a:gd name="adj1" fmla="val 16090737"/>
              <a:gd name="adj2" fmla="val 125642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D588C4-9AC1-1B4D-B934-5ADD80CF0F34}"/>
              </a:ext>
            </a:extLst>
          </p:cNvPr>
          <p:cNvCxnSpPr>
            <a:cxnSpLocks/>
          </p:cNvCxnSpPr>
          <p:nvPr/>
        </p:nvCxnSpPr>
        <p:spPr>
          <a:xfrm flipV="1">
            <a:off x="2289913" y="4191806"/>
            <a:ext cx="293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62ACF-5642-EC4B-A6CC-D1D110BF6A59}"/>
              </a:ext>
            </a:extLst>
          </p:cNvPr>
          <p:cNvGrpSpPr/>
          <p:nvPr/>
        </p:nvGrpSpPr>
        <p:grpSpPr>
          <a:xfrm>
            <a:off x="2125065" y="3560415"/>
            <a:ext cx="460245" cy="878530"/>
            <a:chOff x="2087516" y="2439677"/>
            <a:chExt cx="353472" cy="674718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0D9C6B7B-7305-AE44-8B46-492632280291}"/>
                </a:ext>
              </a:extLst>
            </p:cNvPr>
            <p:cNvSpPr/>
            <p:nvPr/>
          </p:nvSpPr>
          <p:spPr>
            <a:xfrm rot="10800000">
              <a:off x="2212925" y="2439677"/>
              <a:ext cx="182880" cy="335902"/>
            </a:xfrm>
            <a:prstGeom prst="arc">
              <a:avLst>
                <a:gd name="adj1" fmla="val 16149944"/>
                <a:gd name="adj2" fmla="val 21523647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64993D0B-54B5-6A4E-86E8-59D38E963FCD}"/>
                </a:ext>
              </a:extLst>
            </p:cNvPr>
            <p:cNvSpPr/>
            <p:nvPr/>
          </p:nvSpPr>
          <p:spPr>
            <a:xfrm rot="10800000" flipV="1">
              <a:off x="2214071" y="2778171"/>
              <a:ext cx="182880" cy="336224"/>
            </a:xfrm>
            <a:prstGeom prst="arc">
              <a:avLst>
                <a:gd name="adj1" fmla="val 16214300"/>
                <a:gd name="adj2" fmla="val 21112191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BE93F7F-35DE-EB4E-A03A-EA519AD7C9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16" y="2773953"/>
              <a:ext cx="353472" cy="1626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E8FBCE-5B41-C24D-936D-5FF9BBDAD282}"/>
              </a:ext>
            </a:extLst>
          </p:cNvPr>
          <p:cNvGrpSpPr>
            <a:grpSpLocks noChangeAspect="1"/>
          </p:cNvGrpSpPr>
          <p:nvPr/>
        </p:nvGrpSpPr>
        <p:grpSpPr>
          <a:xfrm>
            <a:off x="1932710" y="2727062"/>
            <a:ext cx="660868" cy="486814"/>
            <a:chOff x="1884004" y="1885081"/>
            <a:chExt cx="507552" cy="37387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E509DB8-2878-AF4B-B91F-6D68E5E33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4396" y="1885081"/>
              <a:ext cx="137160" cy="265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462BEC-BB4E-A645-BFFB-E1B81576EA92}"/>
                </a:ext>
              </a:extLst>
            </p:cNvPr>
            <p:cNvGrpSpPr/>
            <p:nvPr/>
          </p:nvGrpSpPr>
          <p:grpSpPr>
            <a:xfrm flipV="1">
              <a:off x="1884004" y="1888377"/>
              <a:ext cx="462683" cy="370581"/>
              <a:chOff x="5131837" y="1202051"/>
              <a:chExt cx="462683" cy="431347"/>
            </a:xfrm>
          </p:grpSpPr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DDB94B0E-D85F-7B4B-9CF7-26EDCCC1811E}"/>
                  </a:ext>
                </a:extLst>
              </p:cNvPr>
              <p:cNvSpPr/>
              <p:nvPr/>
            </p:nvSpPr>
            <p:spPr>
              <a:xfrm>
                <a:off x="5131837" y="1202051"/>
                <a:ext cx="279918" cy="335902"/>
              </a:xfrm>
              <a:prstGeom prst="arc">
                <a:avLst>
                  <a:gd name="adj1" fmla="val 16090737"/>
                  <a:gd name="adj2" fmla="val 125642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0F4CDB3-F817-1746-A3A3-B28EEC6BF916}"/>
                  </a:ext>
                </a:extLst>
              </p:cNvPr>
              <p:cNvCxnSpPr>
                <a:cxnSpLocks/>
                <a:stCxn id="22" idx="2"/>
                <a:endCxn id="24" idx="2"/>
              </p:cNvCxnSpPr>
              <p:nvPr/>
            </p:nvCxnSpPr>
            <p:spPr>
              <a:xfrm>
                <a:off x="5411667" y="1375955"/>
                <a:ext cx="873" cy="164927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0AA87921-5AF4-5A47-9787-B98167E1B28D}"/>
                  </a:ext>
                </a:extLst>
              </p:cNvPr>
              <p:cNvSpPr/>
              <p:nvPr/>
            </p:nvSpPr>
            <p:spPr>
              <a:xfrm rot="10800000">
                <a:off x="5411640" y="1418255"/>
                <a:ext cx="182880" cy="215143"/>
              </a:xfrm>
              <a:prstGeom prst="arc">
                <a:avLst>
                  <a:gd name="adj1" fmla="val 16214300"/>
                  <a:gd name="adj2" fmla="val 21112191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BC47E24B-D03D-ED48-A7CF-BB4347730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9546" y="4475964"/>
            <a:ext cx="297653" cy="3571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4B78645-990F-824A-94FE-8516675836F3}"/>
              </a:ext>
            </a:extLst>
          </p:cNvPr>
          <p:cNvSpPr/>
          <p:nvPr/>
        </p:nvSpPr>
        <p:spPr>
          <a:xfrm>
            <a:off x="3877164" y="3913833"/>
            <a:ext cx="349037" cy="155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AF76A2-70D1-7742-86F9-1486BC8865CE}"/>
              </a:ext>
            </a:extLst>
          </p:cNvPr>
          <p:cNvSpPr txBox="1"/>
          <p:nvPr/>
        </p:nvSpPr>
        <p:spPr>
          <a:xfrm>
            <a:off x="1023781" y="586374"/>
            <a:ext cx="11081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“Meta-Pre-training”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2151E8D-D46A-F243-99EE-F23BE3877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7114" y="3251827"/>
            <a:ext cx="327418" cy="21827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077045C-D61D-A74B-BBA7-7C363A1373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4737" y="3174656"/>
            <a:ext cx="248044" cy="21827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0F2F29-FE04-704A-8927-0480AC79D5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8844" y="3885016"/>
            <a:ext cx="476245" cy="22820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8F4329A-BF60-3445-9288-7DF07E78CF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8907" y="3878401"/>
            <a:ext cx="277810" cy="21827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3B8B804-CE30-3C46-A19B-66F9720E29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5439" y="3144891"/>
            <a:ext cx="486167" cy="24804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C3AC3F0-58B9-114F-A857-8CDB4F8EF9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8430" y="3709134"/>
            <a:ext cx="277810" cy="218279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1E22251-0F35-FD41-9386-AAB7BF0FC0FF}"/>
              </a:ext>
            </a:extLst>
          </p:cNvPr>
          <p:cNvGrpSpPr>
            <a:grpSpLocks noChangeAspect="1"/>
          </p:cNvGrpSpPr>
          <p:nvPr/>
        </p:nvGrpSpPr>
        <p:grpSpPr>
          <a:xfrm>
            <a:off x="3211712" y="2717670"/>
            <a:ext cx="1591862" cy="1935721"/>
            <a:chOff x="2965614" y="1786426"/>
            <a:chExt cx="1222563" cy="1486649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DC22B91-895B-0142-8300-6A9973B7F7BA}"/>
                </a:ext>
              </a:extLst>
            </p:cNvPr>
            <p:cNvGrpSpPr/>
            <p:nvPr/>
          </p:nvGrpSpPr>
          <p:grpSpPr>
            <a:xfrm>
              <a:off x="2965614" y="1788214"/>
              <a:ext cx="1222563" cy="1484861"/>
              <a:chOff x="3030809" y="1862124"/>
              <a:chExt cx="1222563" cy="1484861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1C214F1E-13AF-2A44-9D7C-217288BE3249}"/>
                  </a:ext>
                </a:extLst>
              </p:cNvPr>
              <p:cNvGrpSpPr/>
              <p:nvPr/>
            </p:nvGrpSpPr>
            <p:grpSpPr>
              <a:xfrm>
                <a:off x="3030809" y="1862124"/>
                <a:ext cx="560876" cy="1484861"/>
                <a:chOff x="4808869" y="1109339"/>
                <a:chExt cx="560876" cy="1484861"/>
              </a:xfrm>
            </p:grpSpPr>
            <p:sp>
              <p:nvSpPr>
                <p:cNvPr id="77" name="Arc 76">
                  <a:extLst>
                    <a:ext uri="{FF2B5EF4-FFF2-40B4-BE49-F238E27FC236}">
                      <a16:creationId xmlns:a16="http://schemas.microsoft.com/office/drawing/2014/main" id="{8909B16C-D1B6-9E48-8B15-FF2DE35433A9}"/>
                    </a:ext>
                  </a:extLst>
                </p:cNvPr>
                <p:cNvSpPr/>
                <p:nvPr/>
              </p:nvSpPr>
              <p:spPr>
                <a:xfrm>
                  <a:off x="4808869" y="1109339"/>
                  <a:ext cx="279919" cy="273742"/>
                </a:xfrm>
                <a:prstGeom prst="arc">
                  <a:avLst>
                    <a:gd name="adj1" fmla="val 16182113"/>
                    <a:gd name="adj2" fmla="val 69517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trike="sngStrike" dirty="0"/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298CCB6-4EC1-654C-B8DE-B18543860A2E}"/>
                    </a:ext>
                  </a:extLst>
                </p:cNvPr>
                <p:cNvCxnSpPr>
                  <a:cxnSpLocks/>
                  <a:stCxn id="77" idx="2"/>
                </p:cNvCxnSpPr>
                <p:nvPr/>
              </p:nvCxnSpPr>
              <p:spPr>
                <a:xfrm>
                  <a:off x="5088758" y="1249040"/>
                  <a:ext cx="2217" cy="1184022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Arc 78">
                  <a:extLst>
                    <a:ext uri="{FF2B5EF4-FFF2-40B4-BE49-F238E27FC236}">
                      <a16:creationId xmlns:a16="http://schemas.microsoft.com/office/drawing/2014/main" id="{89B76D75-2402-914F-B5C0-13A9009CC9FB}"/>
                    </a:ext>
                  </a:extLst>
                </p:cNvPr>
                <p:cNvSpPr/>
                <p:nvPr/>
              </p:nvSpPr>
              <p:spPr>
                <a:xfrm rot="10800000">
                  <a:off x="5090958" y="2258298"/>
                  <a:ext cx="278787" cy="335902"/>
                </a:xfrm>
                <a:prstGeom prst="arc">
                  <a:avLst>
                    <a:gd name="adj1" fmla="val 16149944"/>
                    <a:gd name="adj2" fmla="val 21523647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trike="sngStrike" dirty="0"/>
                </a:p>
              </p:txBody>
            </p:sp>
          </p:grp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50F0329C-D75F-5345-83F3-56C4976F94AB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>
                <a:off x="3454737" y="3346959"/>
                <a:ext cx="798635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8E78544-00C8-FC43-A534-7E45A68E148A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31" y="1786426"/>
              <a:ext cx="116602" cy="179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0EB8AA7-EBE3-464F-B987-0E60EAA2891E}"/>
              </a:ext>
            </a:extLst>
          </p:cNvPr>
          <p:cNvSpPr/>
          <p:nvPr/>
        </p:nvSpPr>
        <p:spPr>
          <a:xfrm>
            <a:off x="3360984" y="3902258"/>
            <a:ext cx="349037" cy="22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B459869-9AD0-8F42-BF67-8EA18A6297A2}"/>
              </a:ext>
            </a:extLst>
          </p:cNvPr>
          <p:cNvGrpSpPr>
            <a:grpSpLocks noChangeAspect="1"/>
          </p:cNvGrpSpPr>
          <p:nvPr/>
        </p:nvGrpSpPr>
        <p:grpSpPr>
          <a:xfrm>
            <a:off x="3452307" y="3251901"/>
            <a:ext cx="1325439" cy="741495"/>
            <a:chOff x="2900022" y="2337966"/>
            <a:chExt cx="1017948" cy="569474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78608145-0D07-D743-8289-3B55C627A20B}"/>
                </a:ext>
              </a:extLst>
            </p:cNvPr>
            <p:cNvCxnSpPr>
              <a:cxnSpLocks/>
            </p:cNvCxnSpPr>
            <p:nvPr/>
          </p:nvCxnSpPr>
          <p:spPr>
            <a:xfrm>
              <a:off x="3253769" y="2337968"/>
              <a:ext cx="664201" cy="31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9C9D546-A3F6-3541-BC90-3902246F3D77}"/>
                </a:ext>
              </a:extLst>
            </p:cNvPr>
            <p:cNvGrpSpPr/>
            <p:nvPr/>
          </p:nvGrpSpPr>
          <p:grpSpPr>
            <a:xfrm flipV="1">
              <a:off x="2900022" y="2337966"/>
              <a:ext cx="559721" cy="569474"/>
              <a:chOff x="5131837" y="1209691"/>
              <a:chExt cx="559721" cy="568932"/>
            </a:xfrm>
          </p:grpSpPr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0E7D8ADA-0D74-034A-96A3-A58539F8E002}"/>
                  </a:ext>
                </a:extLst>
              </p:cNvPr>
              <p:cNvSpPr/>
              <p:nvPr/>
            </p:nvSpPr>
            <p:spPr>
              <a:xfrm>
                <a:off x="5131837" y="1209691"/>
                <a:ext cx="279918" cy="335902"/>
              </a:xfrm>
              <a:prstGeom prst="arc">
                <a:avLst>
                  <a:gd name="adj1" fmla="val 16090737"/>
                  <a:gd name="adj2" fmla="val 125642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Arc 84">
                <a:extLst>
                  <a:ext uri="{FF2B5EF4-FFF2-40B4-BE49-F238E27FC236}">
                    <a16:creationId xmlns:a16="http://schemas.microsoft.com/office/drawing/2014/main" id="{C9CFF057-447A-8344-B640-4BCF418E097D}"/>
                  </a:ext>
                </a:extLst>
              </p:cNvPr>
              <p:cNvSpPr/>
              <p:nvPr/>
            </p:nvSpPr>
            <p:spPr>
              <a:xfrm rot="10800000">
                <a:off x="5411640" y="1442721"/>
                <a:ext cx="279918" cy="335902"/>
              </a:xfrm>
              <a:prstGeom prst="arc">
                <a:avLst>
                  <a:gd name="adj1" fmla="val 16214300"/>
                  <a:gd name="adj2" fmla="val 59606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F241FEC-9DCE-C64C-9E9B-62CAE035C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56" y="1374118"/>
                <a:ext cx="2108" cy="237642"/>
              </a:xfrm>
              <a:prstGeom prst="line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3C5DAF6-5F60-794F-816E-7EFF54758DEB}"/>
              </a:ext>
            </a:extLst>
          </p:cNvPr>
          <p:cNvCxnSpPr>
            <a:cxnSpLocks/>
          </p:cNvCxnSpPr>
          <p:nvPr/>
        </p:nvCxnSpPr>
        <p:spPr>
          <a:xfrm flipV="1">
            <a:off x="3332634" y="3993011"/>
            <a:ext cx="1464453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F000F5F-B91A-6F49-9E9D-8361A200F0B0}"/>
              </a:ext>
            </a:extLst>
          </p:cNvPr>
          <p:cNvGrpSpPr/>
          <p:nvPr/>
        </p:nvGrpSpPr>
        <p:grpSpPr>
          <a:xfrm>
            <a:off x="3927089" y="2963973"/>
            <a:ext cx="633091" cy="602349"/>
            <a:chOff x="3319085" y="2116835"/>
            <a:chExt cx="486219" cy="462609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07F17B7-CE11-DD4B-BC9C-78ECE173C377}"/>
                </a:ext>
              </a:extLst>
            </p:cNvPr>
            <p:cNvSpPr/>
            <p:nvPr/>
          </p:nvSpPr>
          <p:spPr>
            <a:xfrm>
              <a:off x="3433142" y="2116835"/>
              <a:ext cx="268063" cy="462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4520CB9-7417-424D-A129-A2A36430CA35}"/>
                </a:ext>
              </a:extLst>
            </p:cNvPr>
            <p:cNvGrpSpPr/>
            <p:nvPr/>
          </p:nvGrpSpPr>
          <p:grpSpPr>
            <a:xfrm>
              <a:off x="3319085" y="2184301"/>
              <a:ext cx="486219" cy="319976"/>
              <a:chOff x="5624286" y="1850763"/>
              <a:chExt cx="486219" cy="319976"/>
            </a:xfrm>
          </p:grpSpPr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628403D9-6008-DF45-9B3D-6DED622C5A53}"/>
                  </a:ext>
                </a:extLst>
              </p:cNvPr>
              <p:cNvSpPr/>
              <p:nvPr/>
            </p:nvSpPr>
            <p:spPr>
              <a:xfrm>
                <a:off x="5624286" y="1850763"/>
                <a:ext cx="486219" cy="3199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8B4D2349-9292-BD4D-803C-E3FC08DE7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07112" y="1931389"/>
                <a:ext cx="332659" cy="141789"/>
              </a:xfrm>
              <a:prstGeom prst="rect">
                <a:avLst/>
              </a:prstGeom>
            </p:spPr>
          </p:pic>
        </p:grpSp>
      </p:grpSp>
      <p:sp>
        <p:nvSpPr>
          <p:cNvPr id="93" name="Freeform 92">
            <a:extLst>
              <a:ext uri="{FF2B5EF4-FFF2-40B4-BE49-F238E27FC236}">
                <a16:creationId xmlns:a16="http://schemas.microsoft.com/office/drawing/2014/main" id="{05A5A9D6-64A7-094A-B483-3B5902A42D3F}"/>
              </a:ext>
            </a:extLst>
          </p:cNvPr>
          <p:cNvSpPr/>
          <p:nvPr/>
        </p:nvSpPr>
        <p:spPr>
          <a:xfrm rot="659846">
            <a:off x="3395589" y="2055734"/>
            <a:ext cx="3058389" cy="657225"/>
          </a:xfrm>
          <a:custGeom>
            <a:avLst/>
            <a:gdLst>
              <a:gd name="connsiteX0" fmla="*/ 1014413 w 1014413"/>
              <a:gd name="connsiteY0" fmla="*/ 0 h 657225"/>
              <a:gd name="connsiteX1" fmla="*/ 357188 w 1014413"/>
              <a:gd name="connsiteY1" fmla="*/ 242887 h 657225"/>
              <a:gd name="connsiteX2" fmla="*/ 0 w 1014413"/>
              <a:gd name="connsiteY2" fmla="*/ 657225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4413" h="657225">
                <a:moveTo>
                  <a:pt x="1014413" y="0"/>
                </a:moveTo>
                <a:cubicBezTo>
                  <a:pt x="770335" y="66675"/>
                  <a:pt x="526257" y="133350"/>
                  <a:pt x="357188" y="242887"/>
                </a:cubicBezTo>
                <a:cubicBezTo>
                  <a:pt x="188119" y="352425"/>
                  <a:pt x="94059" y="504825"/>
                  <a:pt x="0" y="657225"/>
                </a:cubicBezTo>
              </a:path>
            </a:pathLst>
          </a:custGeom>
          <a:noFill/>
          <a:ln w="3175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F3EA8F8-5980-2745-A9DD-7CF31DC59ECE}"/>
              </a:ext>
            </a:extLst>
          </p:cNvPr>
          <p:cNvSpPr txBox="1"/>
          <p:nvPr/>
        </p:nvSpPr>
        <p:spPr>
          <a:xfrm>
            <a:off x="6096000" y="2291149"/>
            <a:ext cx="57111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learned model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providing</a:t>
            </a:r>
            <a:r>
              <a:rPr lang="en-US" sz="2800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algn="ctr"/>
            <a:r>
              <a:rPr lang="en-US" sz="2800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reward functions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for meta-learning</a:t>
            </a:r>
          </a:p>
        </p:txBody>
      </p:sp>
    </p:spTree>
    <p:extLst>
      <p:ext uri="{BB962C8B-B14F-4D97-AF65-F5344CB8AC3E}">
        <p14:creationId xmlns:p14="http://schemas.microsoft.com/office/powerpoint/2010/main" val="409538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B65910B3-7A0A-AB4F-B9D7-25840B5863D0}"/>
              </a:ext>
            </a:extLst>
          </p:cNvPr>
          <p:cNvSpPr/>
          <p:nvPr/>
        </p:nvSpPr>
        <p:spPr>
          <a:xfrm>
            <a:off x="592764" y="2958621"/>
            <a:ext cx="110064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Avenir Book" panose="02000503020000020003" pitchFamily="2" charset="0"/>
              </a:rPr>
              <a:t>Goal</a:t>
            </a:r>
            <a:r>
              <a:rPr lang="en-US" sz="3600" dirty="0">
                <a:latin typeface="Avenir Book" panose="02000503020000020003" pitchFamily="2" charset="0"/>
              </a:rPr>
              <a:t>: Prepare a visuomotor agent with</a:t>
            </a:r>
            <a:r>
              <a:rPr lang="en-US" sz="3600" b="1" dirty="0">
                <a:latin typeface="Avenir Book" panose="02000503020000020003" pitchFamily="2" charset="0"/>
              </a:rPr>
              <a:t> </a:t>
            </a:r>
            <a:r>
              <a:rPr lang="en-US" sz="3600" b="1" dirty="0">
                <a:solidFill>
                  <a:srgbClr val="0070C0"/>
                </a:solidFill>
                <a:latin typeface="Avenir Book" panose="02000503020000020003" pitchFamily="2" charset="0"/>
              </a:rPr>
              <a:t>useful </a:t>
            </a:r>
            <a:r>
              <a:rPr lang="en-US" sz="3600" dirty="0">
                <a:latin typeface="Avenir Book" panose="02000503020000020003" pitchFamily="2" charset="0"/>
              </a:rPr>
              <a:t>RL</a:t>
            </a:r>
            <a:r>
              <a:rPr lang="en-US" sz="3600" b="1" dirty="0">
                <a:latin typeface="Avenir Book" panose="02000503020000020003" pitchFamily="2" charset="0"/>
              </a:rPr>
              <a:t> </a:t>
            </a:r>
            <a:r>
              <a:rPr lang="en-US" sz="3600" dirty="0">
                <a:latin typeface="Avenir Book" panose="02000503020000020003" pitchFamily="2" charset="0"/>
              </a:rPr>
              <a:t>strategies</a:t>
            </a:r>
            <a:r>
              <a:rPr lang="en-US" sz="3600" b="1" dirty="0">
                <a:latin typeface="Avenir Book" panose="02000503020000020003" pitchFamily="2" charset="0"/>
              </a:rPr>
              <a:t> </a:t>
            </a:r>
            <a:r>
              <a:rPr lang="en-US" sz="3600" dirty="0">
                <a:latin typeface="Avenir Book" panose="02000503020000020003" pitchFamily="2" charset="0"/>
              </a:rPr>
              <a:t>by </a:t>
            </a:r>
            <a:r>
              <a:rPr lang="en-US" sz="3600" b="1" dirty="0">
                <a:solidFill>
                  <a:srgbClr val="0070C0"/>
                </a:solidFill>
                <a:latin typeface="Avenir Book" panose="02000503020000020003" pitchFamily="2" charset="0"/>
              </a:rPr>
              <a:t>pre-training</a:t>
            </a:r>
            <a:r>
              <a:rPr lang="en-US" sz="3600" dirty="0">
                <a:latin typeface="Avenir Book" panose="02000503020000020003" pitchFamily="2" charset="0"/>
              </a:rPr>
              <a:t> with </a:t>
            </a:r>
            <a:r>
              <a:rPr lang="en-US" sz="3600" b="1" dirty="0">
                <a:solidFill>
                  <a:srgbClr val="0070C0"/>
                </a:solidFill>
                <a:latin typeface="Avenir Book" panose="02000503020000020003" pitchFamily="2" charset="0"/>
              </a:rPr>
              <a:t>self-generated tasks</a:t>
            </a:r>
            <a:r>
              <a:rPr lang="en-US" sz="3600" dirty="0">
                <a:latin typeface="Avenir Book" panose="02000503020000020003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03629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347F80-554C-BF4D-BEB9-F8CF942B1566}"/>
              </a:ext>
            </a:extLst>
          </p:cNvPr>
          <p:cNvCxnSpPr>
            <a:cxnSpLocks/>
          </p:cNvCxnSpPr>
          <p:nvPr/>
        </p:nvCxnSpPr>
        <p:spPr>
          <a:xfrm>
            <a:off x="2956072" y="2976140"/>
            <a:ext cx="0" cy="238123"/>
          </a:xfrm>
          <a:prstGeom prst="line">
            <a:avLst/>
          </a:prstGeom>
          <a:ln w="34925">
            <a:solidFill>
              <a:schemeClr val="bg1">
                <a:lumMod val="50000"/>
                <a:alpha val="99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rapezoid 4">
            <a:extLst>
              <a:ext uri="{FF2B5EF4-FFF2-40B4-BE49-F238E27FC236}">
                <a16:creationId xmlns:a16="http://schemas.microsoft.com/office/drawing/2014/main" id="{84709B8A-6065-8C46-A49B-A93224629BFB}"/>
              </a:ext>
            </a:extLst>
          </p:cNvPr>
          <p:cNvSpPr/>
          <p:nvPr/>
        </p:nvSpPr>
        <p:spPr>
          <a:xfrm rot="5400000">
            <a:off x="2591447" y="2460433"/>
            <a:ext cx="729250" cy="499552"/>
          </a:xfrm>
          <a:prstGeom prst="trapezoi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A239F-1059-A94A-8845-D75F18259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38" y="2571089"/>
            <a:ext cx="336573" cy="28398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116B80-4DC5-D84A-80D5-119ECDBBFCEE}"/>
              </a:ext>
            </a:extLst>
          </p:cNvPr>
          <p:cNvGrpSpPr/>
          <p:nvPr/>
        </p:nvGrpSpPr>
        <p:grpSpPr>
          <a:xfrm>
            <a:off x="2706296" y="3636641"/>
            <a:ext cx="499552" cy="729250"/>
            <a:chOff x="2533906" y="2607153"/>
            <a:chExt cx="383660" cy="560070"/>
          </a:xfrm>
        </p:grpSpPr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A365351B-9AE7-EE43-BEEB-8FB30D9D2F82}"/>
                </a:ext>
              </a:extLst>
            </p:cNvPr>
            <p:cNvSpPr/>
            <p:nvPr/>
          </p:nvSpPr>
          <p:spPr>
            <a:xfrm rot="5400000">
              <a:off x="2445701" y="2695358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BC4E87-1FAC-3B43-84DB-812417D22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2631" y="2812387"/>
              <a:ext cx="283193" cy="18324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3D4EB66-5316-B345-8CAB-7DAB7BF47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403" y="4494493"/>
            <a:ext cx="446480" cy="357184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3B857AD9-8383-234E-9B7B-400D71823175}"/>
              </a:ext>
            </a:extLst>
          </p:cNvPr>
          <p:cNvSpPr/>
          <p:nvPr/>
        </p:nvSpPr>
        <p:spPr>
          <a:xfrm>
            <a:off x="1924033" y="3363543"/>
            <a:ext cx="364473" cy="437368"/>
          </a:xfrm>
          <a:prstGeom prst="arc">
            <a:avLst>
              <a:gd name="adj1" fmla="val 16276081"/>
              <a:gd name="adj2" fmla="val 69517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36DC9D-3F1A-4A47-90BB-6C4F44CFE255}"/>
              </a:ext>
            </a:extLst>
          </p:cNvPr>
          <p:cNvCxnSpPr>
            <a:cxnSpLocks/>
          </p:cNvCxnSpPr>
          <p:nvPr/>
        </p:nvCxnSpPr>
        <p:spPr>
          <a:xfrm>
            <a:off x="2288073" y="3547424"/>
            <a:ext cx="1277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2EDC6BA4-E003-884C-AC7C-F14F81E55CE6}"/>
              </a:ext>
            </a:extLst>
          </p:cNvPr>
          <p:cNvSpPr/>
          <p:nvPr/>
        </p:nvSpPr>
        <p:spPr>
          <a:xfrm flipV="1">
            <a:off x="1925525" y="4211128"/>
            <a:ext cx="364473" cy="437787"/>
          </a:xfrm>
          <a:prstGeom prst="arc">
            <a:avLst>
              <a:gd name="adj1" fmla="val 16090737"/>
              <a:gd name="adj2" fmla="val 125642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D588C4-9AC1-1B4D-B934-5ADD80CF0F34}"/>
              </a:ext>
            </a:extLst>
          </p:cNvPr>
          <p:cNvCxnSpPr>
            <a:cxnSpLocks/>
          </p:cNvCxnSpPr>
          <p:nvPr/>
        </p:nvCxnSpPr>
        <p:spPr>
          <a:xfrm flipV="1">
            <a:off x="2289913" y="4191806"/>
            <a:ext cx="293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62ACF-5642-EC4B-A6CC-D1D110BF6A59}"/>
              </a:ext>
            </a:extLst>
          </p:cNvPr>
          <p:cNvGrpSpPr/>
          <p:nvPr/>
        </p:nvGrpSpPr>
        <p:grpSpPr>
          <a:xfrm>
            <a:off x="2125065" y="3560415"/>
            <a:ext cx="460245" cy="878530"/>
            <a:chOff x="2087516" y="2439677"/>
            <a:chExt cx="353472" cy="674718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0D9C6B7B-7305-AE44-8B46-492632280291}"/>
                </a:ext>
              </a:extLst>
            </p:cNvPr>
            <p:cNvSpPr/>
            <p:nvPr/>
          </p:nvSpPr>
          <p:spPr>
            <a:xfrm rot="10800000">
              <a:off x="2212925" y="2439677"/>
              <a:ext cx="182880" cy="335902"/>
            </a:xfrm>
            <a:prstGeom prst="arc">
              <a:avLst>
                <a:gd name="adj1" fmla="val 16149944"/>
                <a:gd name="adj2" fmla="val 21523647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64993D0B-54B5-6A4E-86E8-59D38E963FCD}"/>
                </a:ext>
              </a:extLst>
            </p:cNvPr>
            <p:cNvSpPr/>
            <p:nvPr/>
          </p:nvSpPr>
          <p:spPr>
            <a:xfrm rot="10800000" flipV="1">
              <a:off x="2214071" y="2778171"/>
              <a:ext cx="182880" cy="336224"/>
            </a:xfrm>
            <a:prstGeom prst="arc">
              <a:avLst>
                <a:gd name="adj1" fmla="val 16214300"/>
                <a:gd name="adj2" fmla="val 21112191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BE93F7F-35DE-EB4E-A03A-EA519AD7C9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16" y="2773953"/>
              <a:ext cx="353472" cy="1626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E8FBCE-5B41-C24D-936D-5FF9BBDAD282}"/>
              </a:ext>
            </a:extLst>
          </p:cNvPr>
          <p:cNvGrpSpPr>
            <a:grpSpLocks noChangeAspect="1"/>
          </p:cNvGrpSpPr>
          <p:nvPr/>
        </p:nvGrpSpPr>
        <p:grpSpPr>
          <a:xfrm>
            <a:off x="1932710" y="2727062"/>
            <a:ext cx="660868" cy="486814"/>
            <a:chOff x="1884004" y="1885081"/>
            <a:chExt cx="507552" cy="37387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E509DB8-2878-AF4B-B91F-6D68E5E33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4396" y="1885081"/>
              <a:ext cx="137160" cy="265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462BEC-BB4E-A645-BFFB-E1B81576EA92}"/>
                </a:ext>
              </a:extLst>
            </p:cNvPr>
            <p:cNvGrpSpPr/>
            <p:nvPr/>
          </p:nvGrpSpPr>
          <p:grpSpPr>
            <a:xfrm flipV="1">
              <a:off x="1884004" y="1888377"/>
              <a:ext cx="462683" cy="370581"/>
              <a:chOff x="5131837" y="1202051"/>
              <a:chExt cx="462683" cy="431347"/>
            </a:xfrm>
          </p:grpSpPr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DDB94B0E-D85F-7B4B-9CF7-26EDCCC1811E}"/>
                  </a:ext>
                </a:extLst>
              </p:cNvPr>
              <p:cNvSpPr/>
              <p:nvPr/>
            </p:nvSpPr>
            <p:spPr>
              <a:xfrm>
                <a:off x="5131837" y="1202051"/>
                <a:ext cx="279918" cy="335902"/>
              </a:xfrm>
              <a:prstGeom prst="arc">
                <a:avLst>
                  <a:gd name="adj1" fmla="val 16090737"/>
                  <a:gd name="adj2" fmla="val 125642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0F4CDB3-F817-1746-A3A3-B28EEC6BF916}"/>
                  </a:ext>
                </a:extLst>
              </p:cNvPr>
              <p:cNvCxnSpPr>
                <a:cxnSpLocks/>
                <a:stCxn id="22" idx="2"/>
                <a:endCxn id="24" idx="2"/>
              </p:cNvCxnSpPr>
              <p:nvPr/>
            </p:nvCxnSpPr>
            <p:spPr>
              <a:xfrm>
                <a:off x="5411667" y="1375955"/>
                <a:ext cx="873" cy="164927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0AA87921-5AF4-5A47-9787-B98167E1B28D}"/>
                  </a:ext>
                </a:extLst>
              </p:cNvPr>
              <p:cNvSpPr/>
              <p:nvPr/>
            </p:nvSpPr>
            <p:spPr>
              <a:xfrm rot="10800000">
                <a:off x="5411640" y="1418255"/>
                <a:ext cx="182880" cy="215143"/>
              </a:xfrm>
              <a:prstGeom prst="arc">
                <a:avLst>
                  <a:gd name="adj1" fmla="val 16214300"/>
                  <a:gd name="adj2" fmla="val 21112191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BC47E24B-D03D-ED48-A7CF-BB4347730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9546" y="4475964"/>
            <a:ext cx="297653" cy="3571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4B78645-990F-824A-94FE-8516675836F3}"/>
              </a:ext>
            </a:extLst>
          </p:cNvPr>
          <p:cNvSpPr/>
          <p:nvPr/>
        </p:nvSpPr>
        <p:spPr>
          <a:xfrm>
            <a:off x="3877164" y="3913833"/>
            <a:ext cx="349037" cy="155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AF76A2-70D1-7742-86F9-1486BC8865CE}"/>
              </a:ext>
            </a:extLst>
          </p:cNvPr>
          <p:cNvSpPr txBox="1"/>
          <p:nvPr/>
        </p:nvSpPr>
        <p:spPr>
          <a:xfrm>
            <a:off x="1077913" y="5218087"/>
            <a:ext cx="4509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Unsupervised Pre-training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2151E8D-D46A-F243-99EE-F23BE3877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7114" y="3251827"/>
            <a:ext cx="327418" cy="21827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64937FB-D079-5549-8EEF-7BEDD8B6C33C}"/>
              </a:ext>
            </a:extLst>
          </p:cNvPr>
          <p:cNvGrpSpPr/>
          <p:nvPr/>
        </p:nvGrpSpPr>
        <p:grpSpPr>
          <a:xfrm>
            <a:off x="9654459" y="3151872"/>
            <a:ext cx="548891" cy="1466288"/>
            <a:chOff x="3623196" y="2573306"/>
            <a:chExt cx="421553" cy="112612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5130EE5-39E4-BB4B-9CEB-CB15652C470E}"/>
                </a:ext>
              </a:extLst>
            </p:cNvPr>
            <p:cNvGrpSpPr/>
            <p:nvPr/>
          </p:nvGrpSpPr>
          <p:grpSpPr>
            <a:xfrm>
              <a:off x="3623196" y="2573306"/>
              <a:ext cx="328526" cy="1125475"/>
              <a:chOff x="5401256" y="1820521"/>
              <a:chExt cx="328526" cy="1125475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44AFBAC-71E6-124A-8EB6-19D728D968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1256" y="1820521"/>
                <a:ext cx="6210" cy="968427"/>
              </a:xfrm>
              <a:prstGeom prst="line">
                <a:avLst/>
              </a:prstGeom>
              <a:ln w="25400">
                <a:solidFill>
                  <a:srgbClr val="2E55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6E435237-90AB-1F45-8B10-54153B94F944}"/>
                  </a:ext>
                </a:extLst>
              </p:cNvPr>
              <p:cNvSpPr/>
              <p:nvPr/>
            </p:nvSpPr>
            <p:spPr>
              <a:xfrm rot="10800000">
                <a:off x="5407686" y="2617462"/>
                <a:ext cx="322096" cy="328534"/>
              </a:xfrm>
              <a:prstGeom prst="arc">
                <a:avLst>
                  <a:gd name="adj1" fmla="val 16149944"/>
                  <a:gd name="adj2" fmla="val 21523647"/>
                </a:avLst>
              </a:prstGeom>
              <a:ln w="25400">
                <a:solidFill>
                  <a:srgbClr val="2E55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trike="sngStrike" dirty="0"/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FE4C609-FAE6-9847-A6A0-74D5D2114AFC}"/>
                </a:ext>
              </a:extLst>
            </p:cNvPr>
            <p:cNvCxnSpPr>
              <a:cxnSpLocks/>
            </p:cNvCxnSpPr>
            <p:nvPr/>
          </p:nvCxnSpPr>
          <p:spPr>
            <a:xfrm>
              <a:off x="3766324" y="3698753"/>
              <a:ext cx="278425" cy="674"/>
            </a:xfrm>
            <a:prstGeom prst="straightConnector1">
              <a:avLst/>
            </a:prstGeom>
            <a:ln w="25400">
              <a:solidFill>
                <a:srgbClr val="2E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54A775E-65CF-F44C-A438-FC45238648C7}"/>
              </a:ext>
            </a:extLst>
          </p:cNvPr>
          <p:cNvSpPr txBox="1"/>
          <p:nvPr/>
        </p:nvSpPr>
        <p:spPr>
          <a:xfrm>
            <a:off x="7059656" y="5237351"/>
            <a:ext cx="379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Transfer to Test Tasks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A50C1-3502-6046-A731-A3A5DA55367B}"/>
              </a:ext>
            </a:extLst>
          </p:cNvPr>
          <p:cNvGrpSpPr/>
          <p:nvPr/>
        </p:nvGrpSpPr>
        <p:grpSpPr>
          <a:xfrm>
            <a:off x="8300515" y="3615057"/>
            <a:ext cx="499552" cy="729250"/>
            <a:chOff x="2533906" y="2607153"/>
            <a:chExt cx="383660" cy="560070"/>
          </a:xfrm>
        </p:grpSpPr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75E1B616-1A82-964D-82F6-3F1886FE99F6}"/>
                </a:ext>
              </a:extLst>
            </p:cNvPr>
            <p:cNvSpPr/>
            <p:nvPr/>
          </p:nvSpPr>
          <p:spPr>
            <a:xfrm rot="5400000">
              <a:off x="2445701" y="2695358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973815F-0EE2-5446-8147-A36B13D0B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2631" y="2812387"/>
              <a:ext cx="283193" cy="183243"/>
            </a:xfrm>
            <a:prstGeom prst="rect">
              <a:avLst/>
            </a:prstGeom>
          </p:spPr>
        </p:pic>
      </p:grpSp>
      <p:sp>
        <p:nvSpPr>
          <p:cNvPr id="39" name="Arc 38">
            <a:extLst>
              <a:ext uri="{FF2B5EF4-FFF2-40B4-BE49-F238E27FC236}">
                <a16:creationId xmlns:a16="http://schemas.microsoft.com/office/drawing/2014/main" id="{F382DD82-CE3B-0844-B5F4-E555342C3684}"/>
              </a:ext>
            </a:extLst>
          </p:cNvPr>
          <p:cNvSpPr/>
          <p:nvPr/>
        </p:nvSpPr>
        <p:spPr>
          <a:xfrm>
            <a:off x="7518253" y="3341960"/>
            <a:ext cx="364473" cy="437368"/>
          </a:xfrm>
          <a:prstGeom prst="arc">
            <a:avLst>
              <a:gd name="adj1" fmla="val 16276081"/>
              <a:gd name="adj2" fmla="val 69517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6F492B-6C13-B94E-86EA-E1386732D906}"/>
              </a:ext>
            </a:extLst>
          </p:cNvPr>
          <p:cNvCxnSpPr>
            <a:cxnSpLocks/>
          </p:cNvCxnSpPr>
          <p:nvPr/>
        </p:nvCxnSpPr>
        <p:spPr>
          <a:xfrm>
            <a:off x="7882293" y="3525841"/>
            <a:ext cx="1277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>
            <a:extLst>
              <a:ext uri="{FF2B5EF4-FFF2-40B4-BE49-F238E27FC236}">
                <a16:creationId xmlns:a16="http://schemas.microsoft.com/office/drawing/2014/main" id="{DEC93369-B37C-644E-B94F-0687638F99FB}"/>
              </a:ext>
            </a:extLst>
          </p:cNvPr>
          <p:cNvSpPr/>
          <p:nvPr/>
        </p:nvSpPr>
        <p:spPr>
          <a:xfrm flipV="1">
            <a:off x="7519745" y="4189545"/>
            <a:ext cx="364473" cy="437787"/>
          </a:xfrm>
          <a:prstGeom prst="arc">
            <a:avLst>
              <a:gd name="adj1" fmla="val 16090737"/>
              <a:gd name="adj2" fmla="val 125642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FB50108-81F9-6745-8A71-CB61251B8E62}"/>
              </a:ext>
            </a:extLst>
          </p:cNvPr>
          <p:cNvCxnSpPr>
            <a:cxnSpLocks/>
          </p:cNvCxnSpPr>
          <p:nvPr/>
        </p:nvCxnSpPr>
        <p:spPr>
          <a:xfrm flipV="1">
            <a:off x="7884133" y="4170222"/>
            <a:ext cx="293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D0FE20F-AF7F-A748-A426-FDA282BF07F9}"/>
              </a:ext>
            </a:extLst>
          </p:cNvPr>
          <p:cNvGrpSpPr/>
          <p:nvPr/>
        </p:nvGrpSpPr>
        <p:grpSpPr>
          <a:xfrm>
            <a:off x="7729690" y="3538832"/>
            <a:ext cx="464339" cy="878530"/>
            <a:chOff x="2095508" y="2439677"/>
            <a:chExt cx="356616" cy="674718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122626C8-FC84-D24C-A1FC-577A2A1254E9}"/>
                </a:ext>
              </a:extLst>
            </p:cNvPr>
            <p:cNvSpPr/>
            <p:nvPr/>
          </p:nvSpPr>
          <p:spPr>
            <a:xfrm rot="10800000">
              <a:off x="2212925" y="2439677"/>
              <a:ext cx="182880" cy="335902"/>
            </a:xfrm>
            <a:prstGeom prst="arc">
              <a:avLst>
                <a:gd name="adj1" fmla="val 16149944"/>
                <a:gd name="adj2" fmla="val 21523647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AAD98077-2827-8442-9A44-EDB78962E21D}"/>
                </a:ext>
              </a:extLst>
            </p:cNvPr>
            <p:cNvSpPr/>
            <p:nvPr/>
          </p:nvSpPr>
          <p:spPr>
            <a:xfrm rot="10800000" flipV="1">
              <a:off x="2214071" y="2778171"/>
              <a:ext cx="182880" cy="336224"/>
            </a:xfrm>
            <a:prstGeom prst="arc">
              <a:avLst>
                <a:gd name="adj1" fmla="val 16214300"/>
                <a:gd name="adj2" fmla="val 21112191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385506D-5D3F-1B4E-BEFD-266B30F7D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5508" y="2773953"/>
              <a:ext cx="356616" cy="265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77D4907-5E22-A646-9F80-129398691B7B}"/>
              </a:ext>
            </a:extLst>
          </p:cNvPr>
          <p:cNvGrpSpPr>
            <a:grpSpLocks noChangeAspect="1"/>
          </p:cNvGrpSpPr>
          <p:nvPr/>
        </p:nvGrpSpPr>
        <p:grpSpPr>
          <a:xfrm>
            <a:off x="8777224" y="3230317"/>
            <a:ext cx="1410485" cy="736880"/>
            <a:chOff x="2900022" y="2337965"/>
            <a:chExt cx="1083264" cy="56593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DA9D475-A0BD-214A-91A7-EC18DD7FD033}"/>
                </a:ext>
              </a:extLst>
            </p:cNvPr>
            <p:cNvGrpSpPr/>
            <p:nvPr/>
          </p:nvGrpSpPr>
          <p:grpSpPr>
            <a:xfrm flipV="1">
              <a:off x="2900022" y="2337965"/>
              <a:ext cx="559721" cy="565930"/>
              <a:chOff x="5131837" y="1213232"/>
              <a:chExt cx="559721" cy="565391"/>
            </a:xfrm>
          </p:grpSpPr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5DFA23C3-A831-1A4E-BDBD-8C1D7A32361D}"/>
                  </a:ext>
                </a:extLst>
              </p:cNvPr>
              <p:cNvSpPr/>
              <p:nvPr/>
            </p:nvSpPr>
            <p:spPr>
              <a:xfrm>
                <a:off x="5131837" y="1213232"/>
                <a:ext cx="279918" cy="335902"/>
              </a:xfrm>
              <a:prstGeom prst="arc">
                <a:avLst>
                  <a:gd name="adj1" fmla="val 16090737"/>
                  <a:gd name="adj2" fmla="val 125642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B9AE859-3E2D-B941-92CD-30D988E99F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56" y="1374118"/>
                <a:ext cx="2108" cy="237642"/>
              </a:xfrm>
              <a:prstGeom prst="line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CF59E162-3428-7B47-A409-EA58694F4DC0}"/>
                  </a:ext>
                </a:extLst>
              </p:cNvPr>
              <p:cNvSpPr/>
              <p:nvPr/>
            </p:nvSpPr>
            <p:spPr>
              <a:xfrm rot="10800000">
                <a:off x="5411640" y="1442721"/>
                <a:ext cx="279918" cy="335902"/>
              </a:xfrm>
              <a:prstGeom prst="arc">
                <a:avLst>
                  <a:gd name="adj1" fmla="val 16214300"/>
                  <a:gd name="adj2" fmla="val 59606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ED8A0CA-2F42-2A45-8433-992C291C3D4B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>
              <a:off x="3319085" y="2337968"/>
              <a:ext cx="664201" cy="31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F82B1164-BAAC-B647-A374-6D076EE8AEC2}"/>
              </a:ext>
            </a:extLst>
          </p:cNvPr>
          <p:cNvSpPr/>
          <p:nvPr/>
        </p:nvSpPr>
        <p:spPr>
          <a:xfrm>
            <a:off x="9471383" y="3892250"/>
            <a:ext cx="349037" cy="155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1858402-B753-0148-96F3-17B2E7C6785A}"/>
              </a:ext>
            </a:extLst>
          </p:cNvPr>
          <p:cNvCxnSpPr>
            <a:cxnSpLocks/>
          </p:cNvCxnSpPr>
          <p:nvPr/>
        </p:nvCxnSpPr>
        <p:spPr>
          <a:xfrm>
            <a:off x="8892508" y="3968107"/>
            <a:ext cx="1285752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F0E704B-BBF0-E54F-B046-18DD5AD9D608}"/>
              </a:ext>
            </a:extLst>
          </p:cNvPr>
          <p:cNvGrpSpPr/>
          <p:nvPr/>
        </p:nvGrpSpPr>
        <p:grpSpPr>
          <a:xfrm>
            <a:off x="9322873" y="3030235"/>
            <a:ext cx="633091" cy="416631"/>
            <a:chOff x="5624286" y="1850763"/>
            <a:chExt cx="486219" cy="319976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623B9FEC-3C46-184C-9E11-DF64B52F0D3D}"/>
                </a:ext>
              </a:extLst>
            </p:cNvPr>
            <p:cNvSpPr/>
            <p:nvPr/>
          </p:nvSpPr>
          <p:spPr>
            <a:xfrm>
              <a:off x="5624286" y="1850763"/>
              <a:ext cx="486219" cy="3199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EF37389-4680-C849-AF15-08D56D3B4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7112" y="1931389"/>
              <a:ext cx="332659" cy="141789"/>
            </a:xfrm>
            <a:prstGeom prst="rect">
              <a:avLst/>
            </a:prstGeom>
          </p:spPr>
        </p:pic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8077045C-D61D-A74B-BBA7-7C363A1373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4737" y="3174656"/>
            <a:ext cx="248044" cy="21827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0F2F29-FE04-704A-8927-0480AC79D5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8844" y="3885016"/>
            <a:ext cx="476245" cy="22820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8F4329A-BF60-3445-9288-7DF07E78CF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8907" y="3878401"/>
            <a:ext cx="277810" cy="21827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3B8B804-CE30-3C46-A19B-66F9720E29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5439" y="3144891"/>
            <a:ext cx="486167" cy="24804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C3AC3F0-58B9-114F-A857-8CDB4F8EF9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98430" y="3709134"/>
            <a:ext cx="277810" cy="21827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1BA5EE2-4FE0-774A-8932-5C45D460F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833" y="4484485"/>
            <a:ext cx="446480" cy="35718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5DB77C1-C7F0-A048-A1BE-8A5F623D1D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1166" y="3164648"/>
            <a:ext cx="248044" cy="21827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2A9A12C-8EDC-604D-914B-70105BEDE0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5273" y="3875008"/>
            <a:ext cx="476245" cy="22820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830C100-5BC2-2544-8621-C15BD00E9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7241" y="4452430"/>
            <a:ext cx="297653" cy="35718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A0384EE-2020-2147-9ADF-F51835EB0C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92535" y="3882286"/>
            <a:ext cx="277810" cy="21827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91FD771-4E27-444F-A865-4E9BA4760B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8737" y="3149765"/>
            <a:ext cx="486167" cy="24804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4DD70755-6FC4-B748-858F-2517CC1C1E21}"/>
              </a:ext>
            </a:extLst>
          </p:cNvPr>
          <p:cNvSpPr/>
          <p:nvPr/>
        </p:nvSpPr>
        <p:spPr>
          <a:xfrm>
            <a:off x="7372364" y="4424965"/>
            <a:ext cx="186033" cy="179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F72223-3F2A-7A4C-A102-33886A83109E}"/>
              </a:ext>
            </a:extLst>
          </p:cNvPr>
          <p:cNvSpPr/>
          <p:nvPr/>
        </p:nvSpPr>
        <p:spPr>
          <a:xfrm>
            <a:off x="10560700" y="4384460"/>
            <a:ext cx="186033" cy="179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676D09B-1A48-0449-B4A0-0932FFACD2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5584" y="4080917"/>
            <a:ext cx="277810" cy="218279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1E22251-0F35-FD41-9386-AAB7BF0FC0FF}"/>
              </a:ext>
            </a:extLst>
          </p:cNvPr>
          <p:cNvGrpSpPr>
            <a:grpSpLocks noChangeAspect="1"/>
          </p:cNvGrpSpPr>
          <p:nvPr/>
        </p:nvGrpSpPr>
        <p:grpSpPr>
          <a:xfrm>
            <a:off x="3211712" y="2717670"/>
            <a:ext cx="1591862" cy="1935721"/>
            <a:chOff x="2965614" y="1786426"/>
            <a:chExt cx="1222563" cy="1486649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DC22B91-895B-0142-8300-6A9973B7F7BA}"/>
                </a:ext>
              </a:extLst>
            </p:cNvPr>
            <p:cNvGrpSpPr/>
            <p:nvPr/>
          </p:nvGrpSpPr>
          <p:grpSpPr>
            <a:xfrm>
              <a:off x="2965614" y="1788214"/>
              <a:ext cx="1222563" cy="1484861"/>
              <a:chOff x="3030809" y="1862124"/>
              <a:chExt cx="1222563" cy="1484861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1C214F1E-13AF-2A44-9D7C-217288BE3249}"/>
                  </a:ext>
                </a:extLst>
              </p:cNvPr>
              <p:cNvGrpSpPr/>
              <p:nvPr/>
            </p:nvGrpSpPr>
            <p:grpSpPr>
              <a:xfrm>
                <a:off x="3030809" y="1862124"/>
                <a:ext cx="560876" cy="1484861"/>
                <a:chOff x="4808869" y="1109339"/>
                <a:chExt cx="560876" cy="1484861"/>
              </a:xfrm>
            </p:grpSpPr>
            <p:sp>
              <p:nvSpPr>
                <p:cNvPr id="77" name="Arc 76">
                  <a:extLst>
                    <a:ext uri="{FF2B5EF4-FFF2-40B4-BE49-F238E27FC236}">
                      <a16:creationId xmlns:a16="http://schemas.microsoft.com/office/drawing/2014/main" id="{8909B16C-D1B6-9E48-8B15-FF2DE35433A9}"/>
                    </a:ext>
                  </a:extLst>
                </p:cNvPr>
                <p:cNvSpPr/>
                <p:nvPr/>
              </p:nvSpPr>
              <p:spPr>
                <a:xfrm>
                  <a:off x="4808869" y="1109339"/>
                  <a:ext cx="279919" cy="273742"/>
                </a:xfrm>
                <a:prstGeom prst="arc">
                  <a:avLst>
                    <a:gd name="adj1" fmla="val 16182113"/>
                    <a:gd name="adj2" fmla="val 69517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trike="sngStrike" dirty="0"/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298CCB6-4EC1-654C-B8DE-B18543860A2E}"/>
                    </a:ext>
                  </a:extLst>
                </p:cNvPr>
                <p:cNvCxnSpPr>
                  <a:cxnSpLocks/>
                  <a:stCxn id="77" idx="2"/>
                </p:cNvCxnSpPr>
                <p:nvPr/>
              </p:nvCxnSpPr>
              <p:spPr>
                <a:xfrm>
                  <a:off x="5088758" y="1249040"/>
                  <a:ext cx="2217" cy="1184022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Arc 78">
                  <a:extLst>
                    <a:ext uri="{FF2B5EF4-FFF2-40B4-BE49-F238E27FC236}">
                      <a16:creationId xmlns:a16="http://schemas.microsoft.com/office/drawing/2014/main" id="{89B76D75-2402-914F-B5C0-13A9009CC9FB}"/>
                    </a:ext>
                  </a:extLst>
                </p:cNvPr>
                <p:cNvSpPr/>
                <p:nvPr/>
              </p:nvSpPr>
              <p:spPr>
                <a:xfrm rot="10800000">
                  <a:off x="5090958" y="2258298"/>
                  <a:ext cx="278787" cy="335902"/>
                </a:xfrm>
                <a:prstGeom prst="arc">
                  <a:avLst>
                    <a:gd name="adj1" fmla="val 16149944"/>
                    <a:gd name="adj2" fmla="val 21523647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trike="sngStrike" dirty="0"/>
                </a:p>
              </p:txBody>
            </p:sp>
          </p:grp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50F0329C-D75F-5345-83F3-56C4976F94AB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>
                <a:off x="3454737" y="3346959"/>
                <a:ext cx="798635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8E78544-00C8-FC43-A534-7E45A68E148A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31" y="1786426"/>
              <a:ext cx="116602" cy="179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0EB8AA7-EBE3-464F-B987-0E60EAA2891E}"/>
              </a:ext>
            </a:extLst>
          </p:cNvPr>
          <p:cNvSpPr/>
          <p:nvPr/>
        </p:nvSpPr>
        <p:spPr>
          <a:xfrm>
            <a:off x="3360984" y="3902258"/>
            <a:ext cx="349037" cy="22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B459869-9AD0-8F42-BF67-8EA18A6297A2}"/>
              </a:ext>
            </a:extLst>
          </p:cNvPr>
          <p:cNvGrpSpPr>
            <a:grpSpLocks noChangeAspect="1"/>
          </p:cNvGrpSpPr>
          <p:nvPr/>
        </p:nvGrpSpPr>
        <p:grpSpPr>
          <a:xfrm>
            <a:off x="3452307" y="3251901"/>
            <a:ext cx="1325439" cy="741495"/>
            <a:chOff x="2900022" y="2337966"/>
            <a:chExt cx="1017948" cy="569474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78608145-0D07-D743-8289-3B55C627A20B}"/>
                </a:ext>
              </a:extLst>
            </p:cNvPr>
            <p:cNvCxnSpPr>
              <a:cxnSpLocks/>
            </p:cNvCxnSpPr>
            <p:nvPr/>
          </p:nvCxnSpPr>
          <p:spPr>
            <a:xfrm>
              <a:off x="3253769" y="2337968"/>
              <a:ext cx="664201" cy="31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9C9D546-A3F6-3541-BC90-3902246F3D77}"/>
                </a:ext>
              </a:extLst>
            </p:cNvPr>
            <p:cNvGrpSpPr/>
            <p:nvPr/>
          </p:nvGrpSpPr>
          <p:grpSpPr>
            <a:xfrm flipV="1">
              <a:off x="2900022" y="2337966"/>
              <a:ext cx="559721" cy="569474"/>
              <a:chOff x="5131837" y="1209691"/>
              <a:chExt cx="559721" cy="568932"/>
            </a:xfrm>
          </p:grpSpPr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0E7D8ADA-0D74-034A-96A3-A58539F8E002}"/>
                  </a:ext>
                </a:extLst>
              </p:cNvPr>
              <p:cNvSpPr/>
              <p:nvPr/>
            </p:nvSpPr>
            <p:spPr>
              <a:xfrm>
                <a:off x="5131837" y="1209691"/>
                <a:ext cx="279918" cy="335902"/>
              </a:xfrm>
              <a:prstGeom prst="arc">
                <a:avLst>
                  <a:gd name="adj1" fmla="val 16090737"/>
                  <a:gd name="adj2" fmla="val 125642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Arc 84">
                <a:extLst>
                  <a:ext uri="{FF2B5EF4-FFF2-40B4-BE49-F238E27FC236}">
                    <a16:creationId xmlns:a16="http://schemas.microsoft.com/office/drawing/2014/main" id="{C9CFF057-447A-8344-B640-4BCF418E097D}"/>
                  </a:ext>
                </a:extLst>
              </p:cNvPr>
              <p:cNvSpPr/>
              <p:nvPr/>
            </p:nvSpPr>
            <p:spPr>
              <a:xfrm rot="10800000">
                <a:off x="5411640" y="1442721"/>
                <a:ext cx="279918" cy="335902"/>
              </a:xfrm>
              <a:prstGeom prst="arc">
                <a:avLst>
                  <a:gd name="adj1" fmla="val 16214300"/>
                  <a:gd name="adj2" fmla="val 59606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F241FEC-9DCE-C64C-9E9B-62CAE035C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56" y="1374118"/>
                <a:ext cx="2108" cy="237642"/>
              </a:xfrm>
              <a:prstGeom prst="line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3C5DAF6-5F60-794F-816E-7EFF54758DEB}"/>
              </a:ext>
            </a:extLst>
          </p:cNvPr>
          <p:cNvCxnSpPr>
            <a:cxnSpLocks/>
          </p:cNvCxnSpPr>
          <p:nvPr/>
        </p:nvCxnSpPr>
        <p:spPr>
          <a:xfrm flipV="1">
            <a:off x="3332634" y="3993011"/>
            <a:ext cx="1464453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F000F5F-B91A-6F49-9E9D-8361A200F0B0}"/>
              </a:ext>
            </a:extLst>
          </p:cNvPr>
          <p:cNvGrpSpPr/>
          <p:nvPr/>
        </p:nvGrpSpPr>
        <p:grpSpPr>
          <a:xfrm>
            <a:off x="3927089" y="2963973"/>
            <a:ext cx="633091" cy="602349"/>
            <a:chOff x="3319085" y="2116835"/>
            <a:chExt cx="486219" cy="462609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07F17B7-CE11-DD4B-BC9C-78ECE173C377}"/>
                </a:ext>
              </a:extLst>
            </p:cNvPr>
            <p:cNvSpPr/>
            <p:nvPr/>
          </p:nvSpPr>
          <p:spPr>
            <a:xfrm>
              <a:off x="3433142" y="2116835"/>
              <a:ext cx="268063" cy="462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4520CB9-7417-424D-A129-A2A36430CA35}"/>
                </a:ext>
              </a:extLst>
            </p:cNvPr>
            <p:cNvGrpSpPr/>
            <p:nvPr/>
          </p:nvGrpSpPr>
          <p:grpSpPr>
            <a:xfrm>
              <a:off x="3319085" y="2184301"/>
              <a:ext cx="486219" cy="319976"/>
              <a:chOff x="5624286" y="1850763"/>
              <a:chExt cx="486219" cy="319976"/>
            </a:xfrm>
          </p:grpSpPr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628403D9-6008-DF45-9B3D-6DED622C5A53}"/>
                  </a:ext>
                </a:extLst>
              </p:cNvPr>
              <p:cNvSpPr/>
              <p:nvPr/>
            </p:nvSpPr>
            <p:spPr>
              <a:xfrm>
                <a:off x="5624286" y="1850763"/>
                <a:ext cx="486219" cy="3199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8B4D2349-9292-BD4D-803C-E3FC08DE7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07112" y="1931389"/>
                <a:ext cx="332659" cy="141789"/>
              </a:xfrm>
              <a:prstGeom prst="rect">
                <a:avLst/>
              </a:prstGeom>
            </p:spPr>
          </p:pic>
        </p:grp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68BFD3-B6E8-9E48-A0D6-E4249F5C4062}"/>
              </a:ext>
            </a:extLst>
          </p:cNvPr>
          <p:cNvCxnSpPr>
            <a:cxnSpLocks/>
          </p:cNvCxnSpPr>
          <p:nvPr/>
        </p:nvCxnSpPr>
        <p:spPr>
          <a:xfrm>
            <a:off x="5965372" y="4095829"/>
            <a:ext cx="584441" cy="0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68770A98-A9DC-E842-B7F4-A23DD659434C}"/>
              </a:ext>
            </a:extLst>
          </p:cNvPr>
          <p:cNvSpPr txBox="1"/>
          <p:nvPr/>
        </p:nvSpPr>
        <p:spPr>
          <a:xfrm>
            <a:off x="1023781" y="586374"/>
            <a:ext cx="11081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“Meta-Pre-training”</a:t>
            </a:r>
          </a:p>
        </p:txBody>
      </p:sp>
    </p:spTree>
    <p:extLst>
      <p:ext uri="{BB962C8B-B14F-4D97-AF65-F5344CB8AC3E}">
        <p14:creationId xmlns:p14="http://schemas.microsoft.com/office/powerpoint/2010/main" val="2692231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6F1A65-A294-2745-BD77-C997A0BD7D03}"/>
              </a:ext>
            </a:extLst>
          </p:cNvPr>
          <p:cNvSpPr/>
          <p:nvPr/>
        </p:nvSpPr>
        <p:spPr>
          <a:xfrm>
            <a:off x="0" y="2377086"/>
            <a:ext cx="501267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Task Acquisition</a:t>
            </a: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  <a:p>
            <a:pPr algn="r"/>
            <a:r>
              <a:rPr lang="en-US" sz="2600" dirty="0">
                <a:latin typeface="Avenir Book" panose="02000503020000020003" pitchFamily="2" charset="0"/>
              </a:rPr>
              <a:t>Unsupervised discovery of tasks</a:t>
            </a: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D8D5FB-C13D-A249-A2C0-8FCF6831CE2E}"/>
              </a:ext>
            </a:extLst>
          </p:cNvPr>
          <p:cNvSpPr/>
          <p:nvPr/>
        </p:nvSpPr>
        <p:spPr>
          <a:xfrm>
            <a:off x="7400837" y="2377086"/>
            <a:ext cx="47911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Meta-learning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600" dirty="0">
                <a:latin typeface="Avenir Book" panose="02000503020000020003" pitchFamily="2" charset="0"/>
              </a:rPr>
              <a:t>Learn to learn to solve tasks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FA36E3-A664-5D48-BE52-B66AAAF43784}"/>
              </a:ext>
            </a:extLst>
          </p:cNvPr>
          <p:cNvCxnSpPr>
            <a:cxnSpLocks/>
          </p:cNvCxnSpPr>
          <p:nvPr/>
        </p:nvCxnSpPr>
        <p:spPr>
          <a:xfrm>
            <a:off x="5534230" y="2652394"/>
            <a:ext cx="128401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F51478-CFA0-DA4F-BEA2-26B4E6CF28AC}"/>
              </a:ext>
            </a:extLst>
          </p:cNvPr>
          <p:cNvSpPr txBox="1"/>
          <p:nvPr/>
        </p:nvSpPr>
        <p:spPr>
          <a:xfrm>
            <a:off x="5430345" y="2076427"/>
            <a:ext cx="1419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1287817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6F1A65-A294-2745-BD77-C997A0BD7D03}"/>
              </a:ext>
            </a:extLst>
          </p:cNvPr>
          <p:cNvSpPr/>
          <p:nvPr/>
        </p:nvSpPr>
        <p:spPr>
          <a:xfrm>
            <a:off x="0" y="2377086"/>
            <a:ext cx="501267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Task Acquisition</a:t>
            </a: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  <a:p>
            <a:pPr algn="r"/>
            <a:r>
              <a:rPr lang="en-US" sz="2600" dirty="0">
                <a:latin typeface="Avenir Book" panose="02000503020000020003" pitchFamily="2" charset="0"/>
              </a:rPr>
              <a:t>Unsupervised discovery of tasks</a:t>
            </a: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D8D5FB-C13D-A249-A2C0-8FCF6831CE2E}"/>
              </a:ext>
            </a:extLst>
          </p:cNvPr>
          <p:cNvSpPr/>
          <p:nvPr/>
        </p:nvSpPr>
        <p:spPr>
          <a:xfrm>
            <a:off x="7400837" y="2377086"/>
            <a:ext cx="47911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Meta-learning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600" dirty="0">
                <a:latin typeface="Avenir Book" panose="02000503020000020003" pitchFamily="2" charset="0"/>
              </a:rPr>
              <a:t>Learn to learn to solve tasks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FA36E3-A664-5D48-BE52-B66AAAF43784}"/>
              </a:ext>
            </a:extLst>
          </p:cNvPr>
          <p:cNvCxnSpPr>
            <a:cxnSpLocks/>
          </p:cNvCxnSpPr>
          <p:nvPr/>
        </p:nvCxnSpPr>
        <p:spPr>
          <a:xfrm>
            <a:off x="5534230" y="2652394"/>
            <a:ext cx="128401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DF854F-3C68-724B-B3C4-4C56723CE717}"/>
              </a:ext>
            </a:extLst>
          </p:cNvPr>
          <p:cNvCxnSpPr>
            <a:cxnSpLocks/>
          </p:cNvCxnSpPr>
          <p:nvPr/>
        </p:nvCxnSpPr>
        <p:spPr>
          <a:xfrm flipH="1">
            <a:off x="5485281" y="3554151"/>
            <a:ext cx="1280160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F51478-CFA0-DA4F-BEA2-26B4E6CF28AC}"/>
              </a:ext>
            </a:extLst>
          </p:cNvPr>
          <p:cNvSpPr txBox="1"/>
          <p:nvPr/>
        </p:nvSpPr>
        <p:spPr>
          <a:xfrm>
            <a:off x="5430345" y="2076427"/>
            <a:ext cx="1419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Tasks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A4F65F-F20D-974D-9C09-A2B2FFFDCD31}"/>
              </a:ext>
            </a:extLst>
          </p:cNvPr>
          <p:cNvSpPr txBox="1"/>
          <p:nvPr/>
        </p:nvSpPr>
        <p:spPr>
          <a:xfrm>
            <a:off x="5497017" y="3700455"/>
            <a:ext cx="141947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Book" panose="02000503020000020003" pitchFamily="2" charset="0"/>
              </a:rPr>
              <a:t>Data?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A96247-C029-BD46-8756-0043BDE070CA}"/>
              </a:ext>
            </a:extLst>
          </p:cNvPr>
          <p:cNvSpPr/>
          <p:nvPr/>
        </p:nvSpPr>
        <p:spPr>
          <a:xfrm>
            <a:off x="2682453" y="5162860"/>
            <a:ext cx="69875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Should</a:t>
            </a:r>
            <a:r>
              <a:rPr lang="en-US" sz="3200" b="1" dirty="0">
                <a:latin typeface="Avenir Book" panose="02000503020000020003" pitchFamily="2" charset="0"/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co-adapt</a:t>
            </a:r>
          </a:p>
        </p:txBody>
      </p:sp>
    </p:spTree>
    <p:extLst>
      <p:ext uri="{BB962C8B-B14F-4D97-AF65-F5344CB8AC3E}">
        <p14:creationId xmlns:p14="http://schemas.microsoft.com/office/powerpoint/2010/main" val="3491082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89F3-02A7-B444-AB43-FB1D3D61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154"/>
            <a:ext cx="10515600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Criteria for Task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D090B-E1D8-494F-A0E0-B5720B555285}"/>
              </a:ext>
            </a:extLst>
          </p:cNvPr>
          <p:cNvSpPr txBox="1"/>
          <p:nvPr/>
        </p:nvSpPr>
        <p:spPr>
          <a:xfrm>
            <a:off x="7801137" y="4881125"/>
            <a:ext cx="2149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venir Book" panose="02000503020000020003" pitchFamily="2" charset="0"/>
              </a:rPr>
              <a:t>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5F09C-8106-9E4B-B7C7-827B587BE623}"/>
              </a:ext>
            </a:extLst>
          </p:cNvPr>
          <p:cNvSpPr txBox="1"/>
          <p:nvPr/>
        </p:nvSpPr>
        <p:spPr>
          <a:xfrm>
            <a:off x="2683870" y="4881401"/>
            <a:ext cx="1658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venir Book" panose="02000503020000020003" pitchFamily="2" charset="0"/>
              </a:rPr>
              <a:t>Diversity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A69611C-545D-A04C-BE86-3B5AB79DDF9C}"/>
              </a:ext>
            </a:extLst>
          </p:cNvPr>
          <p:cNvGrpSpPr>
            <a:grpSpLocks noChangeAspect="1"/>
          </p:cNvGrpSpPr>
          <p:nvPr/>
        </p:nvGrpSpPr>
        <p:grpSpPr>
          <a:xfrm>
            <a:off x="2025884" y="1892157"/>
            <a:ext cx="8344952" cy="2651760"/>
            <a:chOff x="1382944" y="1845685"/>
            <a:chExt cx="9853832" cy="3131234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5D55499-C47B-BB48-AC7A-B993B32BB639}"/>
                </a:ext>
              </a:extLst>
            </p:cNvPr>
            <p:cNvSpPr/>
            <p:nvPr/>
          </p:nvSpPr>
          <p:spPr>
            <a:xfrm rot="5400000">
              <a:off x="7883906" y="1624049"/>
              <a:ext cx="3131233" cy="3574506"/>
            </a:xfrm>
            <a:custGeom>
              <a:avLst/>
              <a:gdLst>
                <a:gd name="connsiteX0" fmla="*/ 1530649 w 3798005"/>
                <a:gd name="connsiteY0" fmla="*/ 2631 h 4342977"/>
                <a:gd name="connsiteX1" fmla="*/ 487662 w 3798005"/>
                <a:gd name="connsiteY1" fmla="*/ 245519 h 4342977"/>
                <a:gd name="connsiteX2" fmla="*/ 1887 w 3798005"/>
                <a:gd name="connsiteY2" fmla="*/ 1288506 h 4342977"/>
                <a:gd name="connsiteX3" fmla="*/ 316212 w 3798005"/>
                <a:gd name="connsiteY3" fmla="*/ 2445794 h 4342977"/>
                <a:gd name="connsiteX4" fmla="*/ 230487 w 3798005"/>
                <a:gd name="connsiteY4" fmla="*/ 3460206 h 4342977"/>
                <a:gd name="connsiteX5" fmla="*/ 901999 w 3798005"/>
                <a:gd name="connsiteY5" fmla="*/ 4160294 h 4342977"/>
                <a:gd name="connsiteX6" fmla="*/ 2930824 w 3798005"/>
                <a:gd name="connsiteY6" fmla="*/ 4274594 h 4342977"/>
                <a:gd name="connsiteX7" fmla="*/ 3788074 w 3798005"/>
                <a:gd name="connsiteY7" fmla="*/ 3245894 h 4342977"/>
                <a:gd name="connsiteX8" fmla="*/ 3402312 w 3798005"/>
                <a:gd name="connsiteY8" fmla="*/ 1817144 h 4342977"/>
                <a:gd name="connsiteX9" fmla="*/ 3473749 w 3798005"/>
                <a:gd name="connsiteY9" fmla="*/ 574131 h 4342977"/>
                <a:gd name="connsiteX10" fmla="*/ 2759374 w 3798005"/>
                <a:gd name="connsiteY10" fmla="*/ 145506 h 4342977"/>
                <a:gd name="connsiteX11" fmla="*/ 1530649 w 3798005"/>
                <a:gd name="connsiteY11" fmla="*/ 2631 h 434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8005" h="4342977">
                  <a:moveTo>
                    <a:pt x="1530649" y="2631"/>
                  </a:moveTo>
                  <a:cubicBezTo>
                    <a:pt x="1152030" y="19300"/>
                    <a:pt x="742456" y="31206"/>
                    <a:pt x="487662" y="245519"/>
                  </a:cubicBezTo>
                  <a:cubicBezTo>
                    <a:pt x="232868" y="459832"/>
                    <a:pt x="30462" y="921794"/>
                    <a:pt x="1887" y="1288506"/>
                  </a:cubicBezTo>
                  <a:cubicBezTo>
                    <a:pt x="-26688" y="1655219"/>
                    <a:pt x="278112" y="2083844"/>
                    <a:pt x="316212" y="2445794"/>
                  </a:cubicBezTo>
                  <a:cubicBezTo>
                    <a:pt x="354312" y="2807744"/>
                    <a:pt x="132856" y="3174456"/>
                    <a:pt x="230487" y="3460206"/>
                  </a:cubicBezTo>
                  <a:cubicBezTo>
                    <a:pt x="328118" y="3745956"/>
                    <a:pt x="451943" y="4024563"/>
                    <a:pt x="901999" y="4160294"/>
                  </a:cubicBezTo>
                  <a:cubicBezTo>
                    <a:pt x="1352055" y="4296025"/>
                    <a:pt x="2449812" y="4426994"/>
                    <a:pt x="2930824" y="4274594"/>
                  </a:cubicBezTo>
                  <a:cubicBezTo>
                    <a:pt x="3411836" y="4122194"/>
                    <a:pt x="3709493" y="3655469"/>
                    <a:pt x="3788074" y="3245894"/>
                  </a:cubicBezTo>
                  <a:cubicBezTo>
                    <a:pt x="3866655" y="2836319"/>
                    <a:pt x="3454699" y="2262438"/>
                    <a:pt x="3402312" y="1817144"/>
                  </a:cubicBezTo>
                  <a:cubicBezTo>
                    <a:pt x="3349925" y="1371850"/>
                    <a:pt x="3580905" y="852737"/>
                    <a:pt x="3473749" y="574131"/>
                  </a:cubicBezTo>
                  <a:cubicBezTo>
                    <a:pt x="3366593" y="295525"/>
                    <a:pt x="3085605" y="240756"/>
                    <a:pt x="2759374" y="145506"/>
                  </a:cubicBezTo>
                  <a:cubicBezTo>
                    <a:pt x="2433143" y="50256"/>
                    <a:pt x="1909268" y="-14038"/>
                    <a:pt x="1530649" y="2631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B668B67-481A-354F-AA74-172912A7559C}"/>
                </a:ext>
              </a:extLst>
            </p:cNvPr>
            <p:cNvSpPr/>
            <p:nvPr/>
          </p:nvSpPr>
          <p:spPr>
            <a:xfrm rot="5400000">
              <a:off x="1604580" y="1624050"/>
              <a:ext cx="3131233" cy="3574506"/>
            </a:xfrm>
            <a:custGeom>
              <a:avLst/>
              <a:gdLst>
                <a:gd name="connsiteX0" fmla="*/ 1530649 w 3798005"/>
                <a:gd name="connsiteY0" fmla="*/ 2631 h 4342977"/>
                <a:gd name="connsiteX1" fmla="*/ 487662 w 3798005"/>
                <a:gd name="connsiteY1" fmla="*/ 245519 h 4342977"/>
                <a:gd name="connsiteX2" fmla="*/ 1887 w 3798005"/>
                <a:gd name="connsiteY2" fmla="*/ 1288506 h 4342977"/>
                <a:gd name="connsiteX3" fmla="*/ 316212 w 3798005"/>
                <a:gd name="connsiteY3" fmla="*/ 2445794 h 4342977"/>
                <a:gd name="connsiteX4" fmla="*/ 230487 w 3798005"/>
                <a:gd name="connsiteY4" fmla="*/ 3460206 h 4342977"/>
                <a:gd name="connsiteX5" fmla="*/ 901999 w 3798005"/>
                <a:gd name="connsiteY5" fmla="*/ 4160294 h 4342977"/>
                <a:gd name="connsiteX6" fmla="*/ 2930824 w 3798005"/>
                <a:gd name="connsiteY6" fmla="*/ 4274594 h 4342977"/>
                <a:gd name="connsiteX7" fmla="*/ 3788074 w 3798005"/>
                <a:gd name="connsiteY7" fmla="*/ 3245894 h 4342977"/>
                <a:gd name="connsiteX8" fmla="*/ 3402312 w 3798005"/>
                <a:gd name="connsiteY8" fmla="*/ 1817144 h 4342977"/>
                <a:gd name="connsiteX9" fmla="*/ 3473749 w 3798005"/>
                <a:gd name="connsiteY9" fmla="*/ 574131 h 4342977"/>
                <a:gd name="connsiteX10" fmla="*/ 2759374 w 3798005"/>
                <a:gd name="connsiteY10" fmla="*/ 145506 h 4342977"/>
                <a:gd name="connsiteX11" fmla="*/ 1530649 w 3798005"/>
                <a:gd name="connsiteY11" fmla="*/ 2631 h 434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8005" h="4342977">
                  <a:moveTo>
                    <a:pt x="1530649" y="2631"/>
                  </a:moveTo>
                  <a:cubicBezTo>
                    <a:pt x="1152030" y="19300"/>
                    <a:pt x="742456" y="31206"/>
                    <a:pt x="487662" y="245519"/>
                  </a:cubicBezTo>
                  <a:cubicBezTo>
                    <a:pt x="232868" y="459832"/>
                    <a:pt x="30462" y="921794"/>
                    <a:pt x="1887" y="1288506"/>
                  </a:cubicBezTo>
                  <a:cubicBezTo>
                    <a:pt x="-26688" y="1655219"/>
                    <a:pt x="278112" y="2083844"/>
                    <a:pt x="316212" y="2445794"/>
                  </a:cubicBezTo>
                  <a:cubicBezTo>
                    <a:pt x="354312" y="2807744"/>
                    <a:pt x="132856" y="3174456"/>
                    <a:pt x="230487" y="3460206"/>
                  </a:cubicBezTo>
                  <a:cubicBezTo>
                    <a:pt x="328118" y="3745956"/>
                    <a:pt x="451943" y="4024563"/>
                    <a:pt x="901999" y="4160294"/>
                  </a:cubicBezTo>
                  <a:cubicBezTo>
                    <a:pt x="1352055" y="4296025"/>
                    <a:pt x="2449812" y="4426994"/>
                    <a:pt x="2930824" y="4274594"/>
                  </a:cubicBezTo>
                  <a:cubicBezTo>
                    <a:pt x="3411836" y="4122194"/>
                    <a:pt x="3709493" y="3655469"/>
                    <a:pt x="3788074" y="3245894"/>
                  </a:cubicBezTo>
                  <a:cubicBezTo>
                    <a:pt x="3866655" y="2836319"/>
                    <a:pt x="3454699" y="2262438"/>
                    <a:pt x="3402312" y="1817144"/>
                  </a:cubicBezTo>
                  <a:cubicBezTo>
                    <a:pt x="3349925" y="1371850"/>
                    <a:pt x="3580905" y="852737"/>
                    <a:pt x="3473749" y="574131"/>
                  </a:cubicBezTo>
                  <a:cubicBezTo>
                    <a:pt x="3366593" y="295525"/>
                    <a:pt x="3085605" y="240756"/>
                    <a:pt x="2759374" y="145506"/>
                  </a:cubicBezTo>
                  <a:cubicBezTo>
                    <a:pt x="2433143" y="50256"/>
                    <a:pt x="1909268" y="-14038"/>
                    <a:pt x="1530649" y="2631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9A8E73-7328-344D-8AB2-AFD48F2B3E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9461" y="2428741"/>
              <a:ext cx="182880" cy="18785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F24164-A4D1-364F-9019-A39BA1651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6106" y="2255807"/>
              <a:ext cx="182880" cy="187853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D6267902-6774-644A-A304-89666BD0FB05}"/>
                </a:ext>
              </a:extLst>
            </p:cNvPr>
            <p:cNvSpPr/>
            <p:nvPr/>
          </p:nvSpPr>
          <p:spPr>
            <a:xfrm>
              <a:off x="3500437" y="2554020"/>
              <a:ext cx="214313" cy="21775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BA5FE88A-01E9-CE44-9B8D-E6481E272FE1}"/>
                </a:ext>
              </a:extLst>
            </p:cNvPr>
            <p:cNvSpPr/>
            <p:nvPr/>
          </p:nvSpPr>
          <p:spPr>
            <a:xfrm>
              <a:off x="4308096" y="2880648"/>
              <a:ext cx="214313" cy="217752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4C9C931F-9691-EC4B-A172-B7B4345EB278}"/>
                </a:ext>
              </a:extLst>
            </p:cNvPr>
            <p:cNvSpPr/>
            <p:nvPr/>
          </p:nvSpPr>
          <p:spPr>
            <a:xfrm>
              <a:off x="3264623" y="3524452"/>
              <a:ext cx="214313" cy="217752"/>
            </a:xfrm>
            <a:prstGeom prst="triangl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63CFDE3-437F-F64C-AB58-5175598DC40F}"/>
                </a:ext>
              </a:extLst>
            </p:cNvPr>
            <p:cNvSpPr/>
            <p:nvPr/>
          </p:nvSpPr>
          <p:spPr>
            <a:xfrm>
              <a:off x="1700213" y="3177849"/>
              <a:ext cx="214312" cy="15113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11DF849-2AF3-C641-A52C-71C51118D0E8}"/>
                </a:ext>
              </a:extLst>
            </p:cNvPr>
            <p:cNvSpPr/>
            <p:nvPr/>
          </p:nvSpPr>
          <p:spPr>
            <a:xfrm>
              <a:off x="2019790" y="4228799"/>
              <a:ext cx="214312" cy="15113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28585F8-4271-F540-8BDF-04CC685ED1A6}"/>
                </a:ext>
              </a:extLst>
            </p:cNvPr>
            <p:cNvSpPr/>
            <p:nvPr/>
          </p:nvSpPr>
          <p:spPr>
            <a:xfrm rot="2466308">
              <a:off x="2307657" y="3593800"/>
              <a:ext cx="214312" cy="151135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5AA368DE-323F-0B4C-BD35-81265A2FE8AB}"/>
                </a:ext>
              </a:extLst>
            </p:cNvPr>
            <p:cNvSpPr/>
            <p:nvPr/>
          </p:nvSpPr>
          <p:spPr>
            <a:xfrm rot="2466308">
              <a:off x="3017065" y="4214431"/>
              <a:ext cx="214312" cy="1511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458EF0-DC68-FD48-897F-7E096EE1BC7F}"/>
                </a:ext>
              </a:extLst>
            </p:cNvPr>
            <p:cNvSpPr/>
            <p:nvPr/>
          </p:nvSpPr>
          <p:spPr>
            <a:xfrm>
              <a:off x="4175961" y="3920300"/>
              <a:ext cx="164385" cy="15113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B89403-B984-7343-B61E-C0AD2BC38703}"/>
                </a:ext>
              </a:extLst>
            </p:cNvPr>
            <p:cNvSpPr/>
            <p:nvPr/>
          </p:nvSpPr>
          <p:spPr>
            <a:xfrm>
              <a:off x="4011576" y="2274167"/>
              <a:ext cx="164385" cy="151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5-Point Star 25">
              <a:extLst>
                <a:ext uri="{FF2B5EF4-FFF2-40B4-BE49-F238E27FC236}">
                  <a16:creationId xmlns:a16="http://schemas.microsoft.com/office/drawing/2014/main" id="{4BBD6800-ABEB-6949-9816-D9EBB473930C}"/>
                </a:ext>
              </a:extLst>
            </p:cNvPr>
            <p:cNvSpPr/>
            <p:nvPr/>
          </p:nvSpPr>
          <p:spPr>
            <a:xfrm>
              <a:off x="2462761" y="2880648"/>
              <a:ext cx="187016" cy="176874"/>
            </a:xfrm>
            <a:prstGeom prst="star5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5-Point Star 26">
              <a:extLst>
                <a:ext uri="{FF2B5EF4-FFF2-40B4-BE49-F238E27FC236}">
                  <a16:creationId xmlns:a16="http://schemas.microsoft.com/office/drawing/2014/main" id="{D6C3ABFC-8A6C-1441-A3BF-26A4DB50FA6C}"/>
                </a:ext>
              </a:extLst>
            </p:cNvPr>
            <p:cNvSpPr/>
            <p:nvPr/>
          </p:nvSpPr>
          <p:spPr>
            <a:xfrm>
              <a:off x="3406929" y="3055705"/>
              <a:ext cx="187016" cy="176874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2E0C94C-4F38-BC4C-ACE2-AF48FD966A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5679" y="2382409"/>
              <a:ext cx="182880" cy="18785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46F226A-6DA4-3A42-86C7-D628DA074C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88451" y="2492769"/>
              <a:ext cx="182880" cy="18785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6C41946E-678A-994B-9B05-F97B32E818B3}"/>
                </a:ext>
              </a:extLst>
            </p:cNvPr>
            <p:cNvSpPr/>
            <p:nvPr/>
          </p:nvSpPr>
          <p:spPr>
            <a:xfrm>
              <a:off x="8311570" y="2686791"/>
              <a:ext cx="214313" cy="21775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A3E2C2FF-E2DB-8D48-90F9-CF21BDE40344}"/>
                </a:ext>
              </a:extLst>
            </p:cNvPr>
            <p:cNvSpPr/>
            <p:nvPr/>
          </p:nvSpPr>
          <p:spPr>
            <a:xfrm>
              <a:off x="8113206" y="2795525"/>
              <a:ext cx="214313" cy="21775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C09655BA-E8AC-144C-9203-5DEB399EAE6F}"/>
                </a:ext>
              </a:extLst>
            </p:cNvPr>
            <p:cNvSpPr/>
            <p:nvPr/>
          </p:nvSpPr>
          <p:spPr>
            <a:xfrm>
              <a:off x="8123083" y="2532946"/>
              <a:ext cx="214313" cy="21775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744AB7F1-2670-0740-9D95-A4FA6AB9FFB1}"/>
                </a:ext>
              </a:extLst>
            </p:cNvPr>
            <p:cNvSpPr/>
            <p:nvPr/>
          </p:nvSpPr>
          <p:spPr>
            <a:xfrm>
              <a:off x="8220363" y="4011474"/>
              <a:ext cx="214312" cy="15113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5A2854EF-3434-B64B-9EAB-28796DCA230C}"/>
                </a:ext>
              </a:extLst>
            </p:cNvPr>
            <p:cNvSpPr/>
            <p:nvPr/>
          </p:nvSpPr>
          <p:spPr>
            <a:xfrm>
              <a:off x="8083247" y="3801733"/>
              <a:ext cx="214312" cy="15113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F42CF12-A7BF-994B-97DD-11A4EB14A83C}"/>
                </a:ext>
              </a:extLst>
            </p:cNvPr>
            <p:cNvSpPr/>
            <p:nvPr/>
          </p:nvSpPr>
          <p:spPr>
            <a:xfrm rot="2466308">
              <a:off x="8876815" y="4398231"/>
              <a:ext cx="214312" cy="15113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682664D9-B7B1-4848-AE15-67FCA32F5909}"/>
                </a:ext>
              </a:extLst>
            </p:cNvPr>
            <p:cNvSpPr/>
            <p:nvPr/>
          </p:nvSpPr>
          <p:spPr>
            <a:xfrm rot="2466308">
              <a:off x="8878920" y="4572636"/>
              <a:ext cx="214312" cy="15113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E87145B-8D3B-494C-9545-D21E5E4C56F4}"/>
                </a:ext>
              </a:extLst>
            </p:cNvPr>
            <p:cNvSpPr/>
            <p:nvPr/>
          </p:nvSpPr>
          <p:spPr>
            <a:xfrm>
              <a:off x="10319683" y="2365977"/>
              <a:ext cx="164385" cy="15113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D34D39-A86A-6A4D-948D-DC913F737658}"/>
                </a:ext>
              </a:extLst>
            </p:cNvPr>
            <p:cNvSpPr/>
            <p:nvPr/>
          </p:nvSpPr>
          <p:spPr>
            <a:xfrm>
              <a:off x="10298224" y="2400769"/>
              <a:ext cx="164385" cy="15113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5-Point Star 38">
              <a:extLst>
                <a:ext uri="{FF2B5EF4-FFF2-40B4-BE49-F238E27FC236}">
                  <a16:creationId xmlns:a16="http://schemas.microsoft.com/office/drawing/2014/main" id="{B7CDF665-E304-F640-AE4E-C33E9315AB75}"/>
                </a:ext>
              </a:extLst>
            </p:cNvPr>
            <p:cNvSpPr/>
            <p:nvPr/>
          </p:nvSpPr>
          <p:spPr>
            <a:xfrm>
              <a:off x="9066263" y="3117185"/>
              <a:ext cx="187016" cy="176874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5-Point Star 39">
              <a:extLst>
                <a:ext uri="{FF2B5EF4-FFF2-40B4-BE49-F238E27FC236}">
                  <a16:creationId xmlns:a16="http://schemas.microsoft.com/office/drawing/2014/main" id="{37E7BAA6-EF9D-7240-9147-871F1D8B0072}"/>
                </a:ext>
              </a:extLst>
            </p:cNvPr>
            <p:cNvSpPr/>
            <p:nvPr/>
          </p:nvSpPr>
          <p:spPr>
            <a:xfrm>
              <a:off x="8946538" y="2963861"/>
              <a:ext cx="187016" cy="176874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1028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89F3-02A7-B444-AB43-FB1D3D61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154"/>
            <a:ext cx="10515600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Criteria for Task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D090B-E1D8-494F-A0E0-B5720B555285}"/>
              </a:ext>
            </a:extLst>
          </p:cNvPr>
          <p:cNvSpPr txBox="1"/>
          <p:nvPr/>
        </p:nvSpPr>
        <p:spPr>
          <a:xfrm>
            <a:off x="7801137" y="4881125"/>
            <a:ext cx="2149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venir Book" panose="02000503020000020003" pitchFamily="2" charset="0"/>
              </a:rPr>
              <a:t>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5F09C-8106-9E4B-B7C7-827B587BE623}"/>
              </a:ext>
            </a:extLst>
          </p:cNvPr>
          <p:cNvSpPr txBox="1"/>
          <p:nvPr/>
        </p:nvSpPr>
        <p:spPr>
          <a:xfrm>
            <a:off x="2683870" y="4881401"/>
            <a:ext cx="1658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venir Book" panose="02000503020000020003" pitchFamily="2" charset="0"/>
              </a:rPr>
              <a:t>Diversity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A69611C-545D-A04C-BE86-3B5AB79DDF9C}"/>
              </a:ext>
            </a:extLst>
          </p:cNvPr>
          <p:cNvGrpSpPr>
            <a:grpSpLocks noChangeAspect="1"/>
          </p:cNvGrpSpPr>
          <p:nvPr/>
        </p:nvGrpSpPr>
        <p:grpSpPr>
          <a:xfrm>
            <a:off x="2025884" y="1892157"/>
            <a:ext cx="8344952" cy="2651760"/>
            <a:chOff x="1382944" y="1845685"/>
            <a:chExt cx="9853832" cy="3131234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5D55499-C47B-BB48-AC7A-B993B32BB639}"/>
                </a:ext>
              </a:extLst>
            </p:cNvPr>
            <p:cNvSpPr/>
            <p:nvPr/>
          </p:nvSpPr>
          <p:spPr>
            <a:xfrm rot="5400000">
              <a:off x="7883906" y="1624049"/>
              <a:ext cx="3131233" cy="3574506"/>
            </a:xfrm>
            <a:custGeom>
              <a:avLst/>
              <a:gdLst>
                <a:gd name="connsiteX0" fmla="*/ 1530649 w 3798005"/>
                <a:gd name="connsiteY0" fmla="*/ 2631 h 4342977"/>
                <a:gd name="connsiteX1" fmla="*/ 487662 w 3798005"/>
                <a:gd name="connsiteY1" fmla="*/ 245519 h 4342977"/>
                <a:gd name="connsiteX2" fmla="*/ 1887 w 3798005"/>
                <a:gd name="connsiteY2" fmla="*/ 1288506 h 4342977"/>
                <a:gd name="connsiteX3" fmla="*/ 316212 w 3798005"/>
                <a:gd name="connsiteY3" fmla="*/ 2445794 h 4342977"/>
                <a:gd name="connsiteX4" fmla="*/ 230487 w 3798005"/>
                <a:gd name="connsiteY4" fmla="*/ 3460206 h 4342977"/>
                <a:gd name="connsiteX5" fmla="*/ 901999 w 3798005"/>
                <a:gd name="connsiteY5" fmla="*/ 4160294 h 4342977"/>
                <a:gd name="connsiteX6" fmla="*/ 2930824 w 3798005"/>
                <a:gd name="connsiteY6" fmla="*/ 4274594 h 4342977"/>
                <a:gd name="connsiteX7" fmla="*/ 3788074 w 3798005"/>
                <a:gd name="connsiteY7" fmla="*/ 3245894 h 4342977"/>
                <a:gd name="connsiteX8" fmla="*/ 3402312 w 3798005"/>
                <a:gd name="connsiteY8" fmla="*/ 1817144 h 4342977"/>
                <a:gd name="connsiteX9" fmla="*/ 3473749 w 3798005"/>
                <a:gd name="connsiteY9" fmla="*/ 574131 h 4342977"/>
                <a:gd name="connsiteX10" fmla="*/ 2759374 w 3798005"/>
                <a:gd name="connsiteY10" fmla="*/ 145506 h 4342977"/>
                <a:gd name="connsiteX11" fmla="*/ 1530649 w 3798005"/>
                <a:gd name="connsiteY11" fmla="*/ 2631 h 434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8005" h="4342977">
                  <a:moveTo>
                    <a:pt x="1530649" y="2631"/>
                  </a:moveTo>
                  <a:cubicBezTo>
                    <a:pt x="1152030" y="19300"/>
                    <a:pt x="742456" y="31206"/>
                    <a:pt x="487662" y="245519"/>
                  </a:cubicBezTo>
                  <a:cubicBezTo>
                    <a:pt x="232868" y="459832"/>
                    <a:pt x="30462" y="921794"/>
                    <a:pt x="1887" y="1288506"/>
                  </a:cubicBezTo>
                  <a:cubicBezTo>
                    <a:pt x="-26688" y="1655219"/>
                    <a:pt x="278112" y="2083844"/>
                    <a:pt x="316212" y="2445794"/>
                  </a:cubicBezTo>
                  <a:cubicBezTo>
                    <a:pt x="354312" y="2807744"/>
                    <a:pt x="132856" y="3174456"/>
                    <a:pt x="230487" y="3460206"/>
                  </a:cubicBezTo>
                  <a:cubicBezTo>
                    <a:pt x="328118" y="3745956"/>
                    <a:pt x="451943" y="4024563"/>
                    <a:pt x="901999" y="4160294"/>
                  </a:cubicBezTo>
                  <a:cubicBezTo>
                    <a:pt x="1352055" y="4296025"/>
                    <a:pt x="2449812" y="4426994"/>
                    <a:pt x="2930824" y="4274594"/>
                  </a:cubicBezTo>
                  <a:cubicBezTo>
                    <a:pt x="3411836" y="4122194"/>
                    <a:pt x="3709493" y="3655469"/>
                    <a:pt x="3788074" y="3245894"/>
                  </a:cubicBezTo>
                  <a:cubicBezTo>
                    <a:pt x="3866655" y="2836319"/>
                    <a:pt x="3454699" y="2262438"/>
                    <a:pt x="3402312" y="1817144"/>
                  </a:cubicBezTo>
                  <a:cubicBezTo>
                    <a:pt x="3349925" y="1371850"/>
                    <a:pt x="3580905" y="852737"/>
                    <a:pt x="3473749" y="574131"/>
                  </a:cubicBezTo>
                  <a:cubicBezTo>
                    <a:pt x="3366593" y="295525"/>
                    <a:pt x="3085605" y="240756"/>
                    <a:pt x="2759374" y="145506"/>
                  </a:cubicBezTo>
                  <a:cubicBezTo>
                    <a:pt x="2433143" y="50256"/>
                    <a:pt x="1909268" y="-14038"/>
                    <a:pt x="1530649" y="2631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B668B67-481A-354F-AA74-172912A7559C}"/>
                </a:ext>
              </a:extLst>
            </p:cNvPr>
            <p:cNvSpPr/>
            <p:nvPr/>
          </p:nvSpPr>
          <p:spPr>
            <a:xfrm rot="5400000">
              <a:off x="1604580" y="1624050"/>
              <a:ext cx="3131233" cy="3574506"/>
            </a:xfrm>
            <a:custGeom>
              <a:avLst/>
              <a:gdLst>
                <a:gd name="connsiteX0" fmla="*/ 1530649 w 3798005"/>
                <a:gd name="connsiteY0" fmla="*/ 2631 h 4342977"/>
                <a:gd name="connsiteX1" fmla="*/ 487662 w 3798005"/>
                <a:gd name="connsiteY1" fmla="*/ 245519 h 4342977"/>
                <a:gd name="connsiteX2" fmla="*/ 1887 w 3798005"/>
                <a:gd name="connsiteY2" fmla="*/ 1288506 h 4342977"/>
                <a:gd name="connsiteX3" fmla="*/ 316212 w 3798005"/>
                <a:gd name="connsiteY3" fmla="*/ 2445794 h 4342977"/>
                <a:gd name="connsiteX4" fmla="*/ 230487 w 3798005"/>
                <a:gd name="connsiteY4" fmla="*/ 3460206 h 4342977"/>
                <a:gd name="connsiteX5" fmla="*/ 901999 w 3798005"/>
                <a:gd name="connsiteY5" fmla="*/ 4160294 h 4342977"/>
                <a:gd name="connsiteX6" fmla="*/ 2930824 w 3798005"/>
                <a:gd name="connsiteY6" fmla="*/ 4274594 h 4342977"/>
                <a:gd name="connsiteX7" fmla="*/ 3788074 w 3798005"/>
                <a:gd name="connsiteY7" fmla="*/ 3245894 h 4342977"/>
                <a:gd name="connsiteX8" fmla="*/ 3402312 w 3798005"/>
                <a:gd name="connsiteY8" fmla="*/ 1817144 h 4342977"/>
                <a:gd name="connsiteX9" fmla="*/ 3473749 w 3798005"/>
                <a:gd name="connsiteY9" fmla="*/ 574131 h 4342977"/>
                <a:gd name="connsiteX10" fmla="*/ 2759374 w 3798005"/>
                <a:gd name="connsiteY10" fmla="*/ 145506 h 4342977"/>
                <a:gd name="connsiteX11" fmla="*/ 1530649 w 3798005"/>
                <a:gd name="connsiteY11" fmla="*/ 2631 h 434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8005" h="4342977">
                  <a:moveTo>
                    <a:pt x="1530649" y="2631"/>
                  </a:moveTo>
                  <a:cubicBezTo>
                    <a:pt x="1152030" y="19300"/>
                    <a:pt x="742456" y="31206"/>
                    <a:pt x="487662" y="245519"/>
                  </a:cubicBezTo>
                  <a:cubicBezTo>
                    <a:pt x="232868" y="459832"/>
                    <a:pt x="30462" y="921794"/>
                    <a:pt x="1887" y="1288506"/>
                  </a:cubicBezTo>
                  <a:cubicBezTo>
                    <a:pt x="-26688" y="1655219"/>
                    <a:pt x="278112" y="2083844"/>
                    <a:pt x="316212" y="2445794"/>
                  </a:cubicBezTo>
                  <a:cubicBezTo>
                    <a:pt x="354312" y="2807744"/>
                    <a:pt x="132856" y="3174456"/>
                    <a:pt x="230487" y="3460206"/>
                  </a:cubicBezTo>
                  <a:cubicBezTo>
                    <a:pt x="328118" y="3745956"/>
                    <a:pt x="451943" y="4024563"/>
                    <a:pt x="901999" y="4160294"/>
                  </a:cubicBezTo>
                  <a:cubicBezTo>
                    <a:pt x="1352055" y="4296025"/>
                    <a:pt x="2449812" y="4426994"/>
                    <a:pt x="2930824" y="4274594"/>
                  </a:cubicBezTo>
                  <a:cubicBezTo>
                    <a:pt x="3411836" y="4122194"/>
                    <a:pt x="3709493" y="3655469"/>
                    <a:pt x="3788074" y="3245894"/>
                  </a:cubicBezTo>
                  <a:cubicBezTo>
                    <a:pt x="3866655" y="2836319"/>
                    <a:pt x="3454699" y="2262438"/>
                    <a:pt x="3402312" y="1817144"/>
                  </a:cubicBezTo>
                  <a:cubicBezTo>
                    <a:pt x="3349925" y="1371850"/>
                    <a:pt x="3580905" y="852737"/>
                    <a:pt x="3473749" y="574131"/>
                  </a:cubicBezTo>
                  <a:cubicBezTo>
                    <a:pt x="3366593" y="295525"/>
                    <a:pt x="3085605" y="240756"/>
                    <a:pt x="2759374" y="145506"/>
                  </a:cubicBezTo>
                  <a:cubicBezTo>
                    <a:pt x="2433143" y="50256"/>
                    <a:pt x="1909268" y="-14038"/>
                    <a:pt x="1530649" y="2631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9A8E73-7328-344D-8AB2-AFD48F2B3E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9461" y="2428741"/>
              <a:ext cx="182880" cy="18785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F24164-A4D1-364F-9019-A39BA1651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6106" y="2255807"/>
              <a:ext cx="182880" cy="187853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D6267902-6774-644A-A304-89666BD0FB05}"/>
                </a:ext>
              </a:extLst>
            </p:cNvPr>
            <p:cNvSpPr/>
            <p:nvPr/>
          </p:nvSpPr>
          <p:spPr>
            <a:xfrm>
              <a:off x="3500437" y="2554020"/>
              <a:ext cx="214313" cy="21775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BA5FE88A-01E9-CE44-9B8D-E6481E272FE1}"/>
                </a:ext>
              </a:extLst>
            </p:cNvPr>
            <p:cNvSpPr/>
            <p:nvPr/>
          </p:nvSpPr>
          <p:spPr>
            <a:xfrm>
              <a:off x="4308096" y="2880648"/>
              <a:ext cx="214313" cy="217752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4C9C931F-9691-EC4B-A172-B7B4345EB278}"/>
                </a:ext>
              </a:extLst>
            </p:cNvPr>
            <p:cNvSpPr/>
            <p:nvPr/>
          </p:nvSpPr>
          <p:spPr>
            <a:xfrm>
              <a:off x="3264623" y="3524452"/>
              <a:ext cx="214313" cy="217752"/>
            </a:xfrm>
            <a:prstGeom prst="triangl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63CFDE3-437F-F64C-AB58-5175598DC40F}"/>
                </a:ext>
              </a:extLst>
            </p:cNvPr>
            <p:cNvSpPr/>
            <p:nvPr/>
          </p:nvSpPr>
          <p:spPr>
            <a:xfrm>
              <a:off x="1700213" y="3177849"/>
              <a:ext cx="214312" cy="15113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11DF849-2AF3-C641-A52C-71C51118D0E8}"/>
                </a:ext>
              </a:extLst>
            </p:cNvPr>
            <p:cNvSpPr/>
            <p:nvPr/>
          </p:nvSpPr>
          <p:spPr>
            <a:xfrm>
              <a:off x="2019790" y="4228799"/>
              <a:ext cx="214312" cy="15113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28585F8-4271-F540-8BDF-04CC685ED1A6}"/>
                </a:ext>
              </a:extLst>
            </p:cNvPr>
            <p:cNvSpPr/>
            <p:nvPr/>
          </p:nvSpPr>
          <p:spPr>
            <a:xfrm rot="2466308">
              <a:off x="2307657" y="3593800"/>
              <a:ext cx="214312" cy="151135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5AA368DE-323F-0B4C-BD35-81265A2FE8AB}"/>
                </a:ext>
              </a:extLst>
            </p:cNvPr>
            <p:cNvSpPr/>
            <p:nvPr/>
          </p:nvSpPr>
          <p:spPr>
            <a:xfrm rot="2466308">
              <a:off x="3017065" y="4214431"/>
              <a:ext cx="214312" cy="1511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458EF0-DC68-FD48-897F-7E096EE1BC7F}"/>
                </a:ext>
              </a:extLst>
            </p:cNvPr>
            <p:cNvSpPr/>
            <p:nvPr/>
          </p:nvSpPr>
          <p:spPr>
            <a:xfrm>
              <a:off x="4175961" y="3920300"/>
              <a:ext cx="164385" cy="15113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B89403-B984-7343-B61E-C0AD2BC38703}"/>
                </a:ext>
              </a:extLst>
            </p:cNvPr>
            <p:cNvSpPr/>
            <p:nvPr/>
          </p:nvSpPr>
          <p:spPr>
            <a:xfrm>
              <a:off x="4011576" y="2274167"/>
              <a:ext cx="164385" cy="151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5-Point Star 25">
              <a:extLst>
                <a:ext uri="{FF2B5EF4-FFF2-40B4-BE49-F238E27FC236}">
                  <a16:creationId xmlns:a16="http://schemas.microsoft.com/office/drawing/2014/main" id="{4BBD6800-ABEB-6949-9816-D9EBB473930C}"/>
                </a:ext>
              </a:extLst>
            </p:cNvPr>
            <p:cNvSpPr/>
            <p:nvPr/>
          </p:nvSpPr>
          <p:spPr>
            <a:xfrm>
              <a:off x="2462761" y="2880648"/>
              <a:ext cx="187016" cy="176874"/>
            </a:xfrm>
            <a:prstGeom prst="star5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5-Point Star 26">
              <a:extLst>
                <a:ext uri="{FF2B5EF4-FFF2-40B4-BE49-F238E27FC236}">
                  <a16:creationId xmlns:a16="http://schemas.microsoft.com/office/drawing/2014/main" id="{D6C3ABFC-8A6C-1441-A3BF-26A4DB50FA6C}"/>
                </a:ext>
              </a:extLst>
            </p:cNvPr>
            <p:cNvSpPr/>
            <p:nvPr/>
          </p:nvSpPr>
          <p:spPr>
            <a:xfrm>
              <a:off x="3406929" y="3055705"/>
              <a:ext cx="187016" cy="176874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2E0C94C-4F38-BC4C-ACE2-AF48FD966A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5679" y="2382409"/>
              <a:ext cx="182880" cy="18785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46F226A-6DA4-3A42-86C7-D628DA074C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88451" y="2492769"/>
              <a:ext cx="182880" cy="18785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6C41946E-678A-994B-9B05-F97B32E818B3}"/>
                </a:ext>
              </a:extLst>
            </p:cNvPr>
            <p:cNvSpPr/>
            <p:nvPr/>
          </p:nvSpPr>
          <p:spPr>
            <a:xfrm>
              <a:off x="8311570" y="2686791"/>
              <a:ext cx="214313" cy="21775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A3E2C2FF-E2DB-8D48-90F9-CF21BDE40344}"/>
                </a:ext>
              </a:extLst>
            </p:cNvPr>
            <p:cNvSpPr/>
            <p:nvPr/>
          </p:nvSpPr>
          <p:spPr>
            <a:xfrm>
              <a:off x="8113206" y="2795525"/>
              <a:ext cx="214313" cy="21775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C09655BA-E8AC-144C-9203-5DEB399EAE6F}"/>
                </a:ext>
              </a:extLst>
            </p:cNvPr>
            <p:cNvSpPr/>
            <p:nvPr/>
          </p:nvSpPr>
          <p:spPr>
            <a:xfrm>
              <a:off x="8123083" y="2532946"/>
              <a:ext cx="214313" cy="21775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744AB7F1-2670-0740-9D95-A4FA6AB9FFB1}"/>
                </a:ext>
              </a:extLst>
            </p:cNvPr>
            <p:cNvSpPr/>
            <p:nvPr/>
          </p:nvSpPr>
          <p:spPr>
            <a:xfrm>
              <a:off x="8220363" y="4011474"/>
              <a:ext cx="214312" cy="15113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5A2854EF-3434-B64B-9EAB-28796DCA230C}"/>
                </a:ext>
              </a:extLst>
            </p:cNvPr>
            <p:cNvSpPr/>
            <p:nvPr/>
          </p:nvSpPr>
          <p:spPr>
            <a:xfrm>
              <a:off x="8083247" y="3801733"/>
              <a:ext cx="214312" cy="15113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F42CF12-A7BF-994B-97DD-11A4EB14A83C}"/>
                </a:ext>
              </a:extLst>
            </p:cNvPr>
            <p:cNvSpPr/>
            <p:nvPr/>
          </p:nvSpPr>
          <p:spPr>
            <a:xfrm rot="2466308">
              <a:off x="8876815" y="4398231"/>
              <a:ext cx="214312" cy="15113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682664D9-B7B1-4848-AE15-67FCA32F5909}"/>
                </a:ext>
              </a:extLst>
            </p:cNvPr>
            <p:cNvSpPr/>
            <p:nvPr/>
          </p:nvSpPr>
          <p:spPr>
            <a:xfrm rot="2466308">
              <a:off x="8878920" y="4572636"/>
              <a:ext cx="214312" cy="15113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E87145B-8D3B-494C-9545-D21E5E4C56F4}"/>
                </a:ext>
              </a:extLst>
            </p:cNvPr>
            <p:cNvSpPr/>
            <p:nvPr/>
          </p:nvSpPr>
          <p:spPr>
            <a:xfrm>
              <a:off x="10319683" y="2365977"/>
              <a:ext cx="164385" cy="15113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D34D39-A86A-6A4D-948D-DC913F737658}"/>
                </a:ext>
              </a:extLst>
            </p:cNvPr>
            <p:cNvSpPr/>
            <p:nvPr/>
          </p:nvSpPr>
          <p:spPr>
            <a:xfrm>
              <a:off x="10298224" y="2400769"/>
              <a:ext cx="164385" cy="15113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5-Point Star 38">
              <a:extLst>
                <a:ext uri="{FF2B5EF4-FFF2-40B4-BE49-F238E27FC236}">
                  <a16:creationId xmlns:a16="http://schemas.microsoft.com/office/drawing/2014/main" id="{B7CDF665-E304-F640-AE4E-C33E9315AB75}"/>
                </a:ext>
              </a:extLst>
            </p:cNvPr>
            <p:cNvSpPr/>
            <p:nvPr/>
          </p:nvSpPr>
          <p:spPr>
            <a:xfrm>
              <a:off x="9066263" y="3117185"/>
              <a:ext cx="187016" cy="176874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5-Point Star 39">
              <a:extLst>
                <a:ext uri="{FF2B5EF4-FFF2-40B4-BE49-F238E27FC236}">
                  <a16:creationId xmlns:a16="http://schemas.microsoft.com/office/drawing/2014/main" id="{37E7BAA6-EF9D-7240-9147-871F1D8B0072}"/>
                </a:ext>
              </a:extLst>
            </p:cNvPr>
            <p:cNvSpPr/>
            <p:nvPr/>
          </p:nvSpPr>
          <p:spPr>
            <a:xfrm>
              <a:off x="8946538" y="2963861"/>
              <a:ext cx="187016" cy="176874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599BE6E1-9AE9-F248-8154-86BD3BF2E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615" y="4923174"/>
            <a:ext cx="1016000" cy="4699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B2F0412-2E92-2E4E-BFCC-652F5B5E0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055" y="4912824"/>
            <a:ext cx="1714500" cy="4699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D5115F8-47C5-E942-A0C4-404F4367B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195" y="5751632"/>
            <a:ext cx="1752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3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F1E3D-AB32-4740-9016-792473D9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Formulation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8A055-F605-BE47-BED2-F1F40E312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019" y="4725769"/>
            <a:ext cx="4064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5E32F-3DF6-F243-AD8D-8B9ED4C9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319" y="4100108"/>
            <a:ext cx="431800" cy="27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A99992-FC02-0A4A-934F-0E7F9F7C5AB3}"/>
              </a:ext>
            </a:extLst>
          </p:cNvPr>
          <p:cNvSpPr txBox="1"/>
          <p:nvPr/>
        </p:nvSpPr>
        <p:spPr>
          <a:xfrm>
            <a:off x="2496691" y="4037949"/>
            <a:ext cx="165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venir Book" panose="02000503020000020003" pitchFamily="2" charset="0"/>
              </a:rPr>
              <a:t>Policy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7897C-F721-8149-BEC6-0CAA7767B3C5}"/>
              </a:ext>
            </a:extLst>
          </p:cNvPr>
          <p:cNvSpPr txBox="1"/>
          <p:nvPr/>
        </p:nvSpPr>
        <p:spPr>
          <a:xfrm>
            <a:off x="1724242" y="4666386"/>
            <a:ext cx="2430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venir Book" panose="02000503020000020003" pitchFamily="2" charset="0"/>
              </a:rPr>
              <a:t>Task scaffold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493FC-4CDA-1C46-B016-E9242CE403D0}"/>
              </a:ext>
            </a:extLst>
          </p:cNvPr>
          <p:cNvSpPr txBox="1"/>
          <p:nvPr/>
        </p:nvSpPr>
        <p:spPr>
          <a:xfrm>
            <a:off x="7041217" y="4023656"/>
            <a:ext cx="3492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Post-update trajectories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1F3272-83F5-8E42-AE67-EEEF1CDFE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814" y="4776386"/>
            <a:ext cx="203200" cy="215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2D89DE-CB25-C249-AC13-DDB01D1536E4}"/>
              </a:ext>
            </a:extLst>
          </p:cNvPr>
          <p:cNvSpPr txBox="1"/>
          <p:nvPr/>
        </p:nvSpPr>
        <p:spPr>
          <a:xfrm>
            <a:off x="7041217" y="4654805"/>
            <a:ext cx="2867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Task latent variable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CD7334-E10C-3248-A926-801F89DF3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814" y="4117565"/>
            <a:ext cx="266700" cy="215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C1DD21-C0C9-694B-BA5B-3BAD25D4D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822" y="2419938"/>
            <a:ext cx="2197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3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8D7E168-85E9-794D-8884-C235313117B0}"/>
              </a:ext>
            </a:extLst>
          </p:cNvPr>
          <p:cNvCxnSpPr/>
          <p:nvPr/>
        </p:nvCxnSpPr>
        <p:spPr>
          <a:xfrm>
            <a:off x="3507671" y="2872483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515217-C075-3440-9490-1F7E23779A0C}"/>
              </a:ext>
            </a:extLst>
          </p:cNvPr>
          <p:cNvCxnSpPr/>
          <p:nvPr/>
        </p:nvCxnSpPr>
        <p:spPr>
          <a:xfrm flipV="1">
            <a:off x="4197983" y="3536762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6AB184-4CBE-A043-A2B0-4EC1633F364D}"/>
              </a:ext>
            </a:extLst>
          </p:cNvPr>
          <p:cNvCxnSpPr/>
          <p:nvPr/>
        </p:nvCxnSpPr>
        <p:spPr>
          <a:xfrm flipV="1">
            <a:off x="4470805" y="2445528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B86B75E-3506-A741-81B0-3FFAA76709C3}"/>
              </a:ext>
            </a:extLst>
          </p:cNvPr>
          <p:cNvGrpSpPr/>
          <p:nvPr/>
        </p:nvGrpSpPr>
        <p:grpSpPr>
          <a:xfrm rot="366048">
            <a:off x="4032415" y="2476840"/>
            <a:ext cx="408878" cy="913936"/>
            <a:chOff x="3177962" y="1959254"/>
            <a:chExt cx="346589" cy="77470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A074343-6B8B-FF44-BDB0-CD0395FB09DB}"/>
                </a:ext>
              </a:extLst>
            </p:cNvPr>
            <p:cNvSpPr/>
            <p:nvPr/>
          </p:nvSpPr>
          <p:spPr>
            <a:xfrm rot="13935592">
              <a:off x="2963904" y="2173312"/>
              <a:ext cx="774705" cy="346589"/>
            </a:xfrm>
            <a:prstGeom prst="ellipse">
              <a:avLst/>
            </a:prstGeom>
            <a:solidFill>
              <a:srgbClr val="B39D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B91C727-6E45-8C4D-9740-C8DDAFCF5B36}"/>
                </a:ext>
              </a:extLst>
            </p:cNvPr>
            <p:cNvSpPr/>
            <p:nvPr/>
          </p:nvSpPr>
          <p:spPr>
            <a:xfrm rot="13935592">
              <a:off x="3030226" y="2232842"/>
              <a:ext cx="637425" cy="21030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4AA6E89-88E9-1F45-946A-539C67A77C92}"/>
                </a:ext>
              </a:extLst>
            </p:cNvPr>
            <p:cNvSpPr/>
            <p:nvPr/>
          </p:nvSpPr>
          <p:spPr>
            <a:xfrm rot="13935592">
              <a:off x="3162022" y="2289356"/>
              <a:ext cx="375807" cy="99412"/>
            </a:xfrm>
            <a:prstGeom prst="ellipse">
              <a:avLst/>
            </a:prstGeom>
            <a:solidFill>
              <a:srgbClr val="1F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3DD2570F-F91D-9E4B-9049-C114F4E576C4}"/>
              </a:ext>
            </a:extLst>
          </p:cNvPr>
          <p:cNvSpPr/>
          <p:nvPr/>
        </p:nvSpPr>
        <p:spPr>
          <a:xfrm rot="19168975">
            <a:off x="4546404" y="2941204"/>
            <a:ext cx="1152355" cy="333285"/>
          </a:xfrm>
          <a:prstGeom prst="ellipse">
            <a:avLst/>
          </a:prstGeom>
          <a:solidFill>
            <a:srgbClr val="1D6675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1C1D5BD-0F50-E848-87E4-9C87AFADEA8B}"/>
              </a:ext>
            </a:extLst>
          </p:cNvPr>
          <p:cNvSpPr/>
          <p:nvPr/>
        </p:nvSpPr>
        <p:spPr>
          <a:xfrm rot="19168975">
            <a:off x="4661194" y="3003874"/>
            <a:ext cx="948155" cy="202231"/>
          </a:xfrm>
          <a:prstGeom prst="ellipse">
            <a:avLst/>
          </a:prstGeom>
          <a:solidFill>
            <a:srgbClr val="1D667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1DA07A1-3B2F-1E4E-A060-AAFEDD49FD24}"/>
              </a:ext>
            </a:extLst>
          </p:cNvPr>
          <p:cNvSpPr/>
          <p:nvPr/>
        </p:nvSpPr>
        <p:spPr>
          <a:xfrm rot="19168975">
            <a:off x="4854227" y="3058217"/>
            <a:ext cx="559005" cy="95596"/>
          </a:xfrm>
          <a:prstGeom prst="ellipse">
            <a:avLst/>
          </a:prstGeom>
          <a:solidFill>
            <a:srgbClr val="166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702D414-7361-7343-9E12-829062A8EA3A}"/>
              </a:ext>
            </a:extLst>
          </p:cNvPr>
          <p:cNvGrpSpPr/>
          <p:nvPr/>
        </p:nvGrpSpPr>
        <p:grpSpPr>
          <a:xfrm rot="20534258">
            <a:off x="4931323" y="3522108"/>
            <a:ext cx="797043" cy="601081"/>
            <a:chOff x="3992812" y="2822545"/>
            <a:chExt cx="675620" cy="509511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6FE463-85A3-9D48-A53E-8F3B006E56B1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0076B0D-AE8E-E14F-BDD2-54E8755BC37E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rgbClr val="5E7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49053B9-EC94-AF4B-AF5B-1D075F46792E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E5ECE907-A024-1349-B7D9-B97A3C46D0D9}"/>
              </a:ext>
            </a:extLst>
          </p:cNvPr>
          <p:cNvSpPr/>
          <p:nvPr/>
        </p:nvSpPr>
        <p:spPr>
          <a:xfrm rot="16456228">
            <a:off x="4113666" y="4002834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622FA8A-2529-6443-A320-C56F343FC814}"/>
              </a:ext>
            </a:extLst>
          </p:cNvPr>
          <p:cNvSpPr/>
          <p:nvPr/>
        </p:nvSpPr>
        <p:spPr>
          <a:xfrm rot="16456228">
            <a:off x="4205405" y="4045690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65DEFB9-6C76-7349-870F-CBAD4FF9141F}"/>
              </a:ext>
            </a:extLst>
          </p:cNvPr>
          <p:cNvSpPr/>
          <p:nvPr/>
        </p:nvSpPr>
        <p:spPr>
          <a:xfrm rot="16456228">
            <a:off x="4368883" y="4089567"/>
            <a:ext cx="470586" cy="7596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A3549A0-1718-BD48-B55C-36262644BE53}"/>
              </a:ext>
            </a:extLst>
          </p:cNvPr>
          <p:cNvSpPr/>
          <p:nvPr/>
        </p:nvSpPr>
        <p:spPr>
          <a:xfrm rot="20613508">
            <a:off x="3567839" y="3388223"/>
            <a:ext cx="772533" cy="6984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E141F40-D0A0-064D-8157-C18828362530}"/>
              </a:ext>
            </a:extLst>
          </p:cNvPr>
          <p:cNvSpPr/>
          <p:nvPr/>
        </p:nvSpPr>
        <p:spPr>
          <a:xfrm rot="20613508">
            <a:off x="3690565" y="3525541"/>
            <a:ext cx="535430" cy="4238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92A541E-0422-8C43-BFF3-796F0B5A2808}"/>
              </a:ext>
            </a:extLst>
          </p:cNvPr>
          <p:cNvSpPr/>
          <p:nvPr/>
        </p:nvSpPr>
        <p:spPr>
          <a:xfrm rot="20613508">
            <a:off x="3794661" y="3635534"/>
            <a:ext cx="320007" cy="20033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40CF9F7-F31A-464B-905C-B67B7445272C}"/>
              </a:ext>
            </a:extLst>
          </p:cNvPr>
          <p:cNvSpPr txBox="1"/>
          <p:nvPr/>
        </p:nvSpPr>
        <p:spPr>
          <a:xfrm>
            <a:off x="206569" y="4006481"/>
            <a:ext cx="344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Update task scaffold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B27E81D-2A51-4642-BBEA-BB84BD62DB95}"/>
              </a:ext>
            </a:extLst>
          </p:cNvPr>
          <p:cNvSpPr txBox="1"/>
          <p:nvPr/>
        </p:nvSpPr>
        <p:spPr>
          <a:xfrm>
            <a:off x="8987959" y="3541776"/>
            <a:ext cx="344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2. Meta-Train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E4DDA49-FB5E-BD49-9D3C-9C971298B318}"/>
              </a:ext>
            </a:extLst>
          </p:cNvPr>
          <p:cNvSpPr txBox="1"/>
          <p:nvPr/>
        </p:nvSpPr>
        <p:spPr>
          <a:xfrm>
            <a:off x="155523" y="3541776"/>
            <a:ext cx="344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1. Organize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C4B0E3-F554-3C42-BCC7-FECFE3F36272}"/>
              </a:ext>
            </a:extLst>
          </p:cNvPr>
          <p:cNvSpPr txBox="1"/>
          <p:nvPr/>
        </p:nvSpPr>
        <p:spPr>
          <a:xfrm>
            <a:off x="8915643" y="3977483"/>
            <a:ext cx="3664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Update policy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76AB5FA4-BE40-A148-AA69-EC28A49EBE6A}"/>
              </a:ext>
            </a:extLst>
          </p:cNvPr>
          <p:cNvSpPr/>
          <p:nvPr/>
        </p:nvSpPr>
        <p:spPr>
          <a:xfrm rot="10800000" flipH="1">
            <a:off x="5664933" y="3205135"/>
            <a:ext cx="1316058" cy="1348422"/>
          </a:xfrm>
          <a:prstGeom prst="arc">
            <a:avLst>
              <a:gd name="adj1" fmla="val 13513159"/>
              <a:gd name="adj2" fmla="val 19023173"/>
            </a:avLst>
          </a:prstGeom>
          <a:ln w="38100">
            <a:solidFill>
              <a:schemeClr val="tx1"/>
            </a:solidFill>
            <a:headEnd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30F0284-1902-EB45-AE72-8B92A30292B6}"/>
              </a:ext>
            </a:extLst>
          </p:cNvPr>
          <p:cNvCxnSpPr>
            <a:cxnSpLocks/>
          </p:cNvCxnSpPr>
          <p:nvPr/>
        </p:nvCxnSpPr>
        <p:spPr>
          <a:xfrm>
            <a:off x="4470046" y="3540580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F33D2E5-9C44-D249-A80A-ED81FF204A75}"/>
              </a:ext>
            </a:extLst>
          </p:cNvPr>
          <p:cNvCxnSpPr/>
          <p:nvPr/>
        </p:nvCxnSpPr>
        <p:spPr>
          <a:xfrm flipV="1">
            <a:off x="4772140" y="2980819"/>
            <a:ext cx="1163211" cy="61065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3978BA0-7ECF-EE4E-8DE5-1B4A72E7EC9C}"/>
              </a:ext>
            </a:extLst>
          </p:cNvPr>
          <p:cNvCxnSpPr/>
          <p:nvPr/>
        </p:nvCxnSpPr>
        <p:spPr>
          <a:xfrm flipH="1" flipV="1">
            <a:off x="4777197" y="3584427"/>
            <a:ext cx="431012" cy="126122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5E0319-A095-CA4C-AED3-1BE77CE94C6D}"/>
              </a:ext>
            </a:extLst>
          </p:cNvPr>
          <p:cNvCxnSpPr/>
          <p:nvPr/>
        </p:nvCxnSpPr>
        <p:spPr>
          <a:xfrm>
            <a:off x="6690013" y="2873469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720EFB-7B44-1440-B7DE-6FC5C464CD20}"/>
              </a:ext>
            </a:extLst>
          </p:cNvPr>
          <p:cNvCxnSpPr/>
          <p:nvPr/>
        </p:nvCxnSpPr>
        <p:spPr>
          <a:xfrm flipV="1">
            <a:off x="7380325" y="3537748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8EA695-2B3C-7241-8218-6773BFF2898F}"/>
              </a:ext>
            </a:extLst>
          </p:cNvPr>
          <p:cNvCxnSpPr/>
          <p:nvPr/>
        </p:nvCxnSpPr>
        <p:spPr>
          <a:xfrm flipV="1">
            <a:off x="7653147" y="2446514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93066572-9BDF-634F-9069-652D08616C24}"/>
              </a:ext>
            </a:extLst>
          </p:cNvPr>
          <p:cNvSpPr/>
          <p:nvPr/>
        </p:nvSpPr>
        <p:spPr>
          <a:xfrm rot="14301640">
            <a:off x="6962228" y="2730355"/>
            <a:ext cx="913936" cy="4088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C8EC08D-A059-7845-AB7A-BD158A8050ED}"/>
              </a:ext>
            </a:extLst>
          </p:cNvPr>
          <p:cNvSpPr/>
          <p:nvPr/>
        </p:nvSpPr>
        <p:spPr>
          <a:xfrm rot="14301640">
            <a:off x="7041565" y="2800350"/>
            <a:ext cx="751984" cy="2481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57DCFC4-6618-D945-ABBC-07E6E930C473}"/>
              </a:ext>
            </a:extLst>
          </p:cNvPr>
          <p:cNvSpPr/>
          <p:nvPr/>
        </p:nvSpPr>
        <p:spPr>
          <a:xfrm rot="14301640">
            <a:off x="7196907" y="2867138"/>
            <a:ext cx="443348" cy="11727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E63BA56-8345-814C-9A7F-B974DB39565D}"/>
              </a:ext>
            </a:extLst>
          </p:cNvPr>
          <p:cNvSpPr/>
          <p:nvPr/>
        </p:nvSpPr>
        <p:spPr>
          <a:xfrm rot="19168975">
            <a:off x="7728746" y="2942190"/>
            <a:ext cx="1152355" cy="3332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F1D4643-5439-0246-8D79-4AFA1E6DCC65}"/>
              </a:ext>
            </a:extLst>
          </p:cNvPr>
          <p:cNvSpPr/>
          <p:nvPr/>
        </p:nvSpPr>
        <p:spPr>
          <a:xfrm rot="19168975">
            <a:off x="7843536" y="3004861"/>
            <a:ext cx="948155" cy="20223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7AE071-A901-304E-8FF8-3603022F4B39}"/>
              </a:ext>
            </a:extLst>
          </p:cNvPr>
          <p:cNvSpPr/>
          <p:nvPr/>
        </p:nvSpPr>
        <p:spPr>
          <a:xfrm rot="19168975">
            <a:off x="8036569" y="3059203"/>
            <a:ext cx="559005" cy="9559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7119A61-8660-F24D-949E-5946C5D25C44}"/>
              </a:ext>
            </a:extLst>
          </p:cNvPr>
          <p:cNvSpPr/>
          <p:nvPr/>
        </p:nvSpPr>
        <p:spPr>
          <a:xfrm rot="12074597">
            <a:off x="8132439" y="3609287"/>
            <a:ext cx="655804" cy="364726"/>
          </a:xfrm>
          <a:prstGeom prst="ellipse">
            <a:avLst/>
          </a:prstGeom>
          <a:solidFill>
            <a:srgbClr val="2E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A132B08-4A35-874D-BB6C-FCF2963917BC}"/>
              </a:ext>
            </a:extLst>
          </p:cNvPr>
          <p:cNvSpPr/>
          <p:nvPr/>
        </p:nvSpPr>
        <p:spPr>
          <a:xfrm rot="12074597">
            <a:off x="8269033" y="3705531"/>
            <a:ext cx="386643" cy="172408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DD4F50E-4053-6340-8F8D-AB8209F2D4CB}"/>
              </a:ext>
            </a:extLst>
          </p:cNvPr>
          <p:cNvSpPr/>
          <p:nvPr/>
        </p:nvSpPr>
        <p:spPr>
          <a:xfrm rot="16456228">
            <a:off x="7296009" y="4003821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4719D2E-B62C-ED45-9DE0-232D4B685DF0}"/>
              </a:ext>
            </a:extLst>
          </p:cNvPr>
          <p:cNvSpPr/>
          <p:nvPr/>
        </p:nvSpPr>
        <p:spPr>
          <a:xfrm rot="16456228">
            <a:off x="7387748" y="4046676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51649E0-E481-C84D-A6E7-4CD8EA4AAF9B}"/>
              </a:ext>
            </a:extLst>
          </p:cNvPr>
          <p:cNvSpPr/>
          <p:nvPr/>
        </p:nvSpPr>
        <p:spPr>
          <a:xfrm rot="16456228">
            <a:off x="7551225" y="4090554"/>
            <a:ext cx="470586" cy="7596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6D4FCEB-6379-4D47-998E-2E146D6C0688}"/>
              </a:ext>
            </a:extLst>
          </p:cNvPr>
          <p:cNvSpPr/>
          <p:nvPr/>
        </p:nvSpPr>
        <p:spPr>
          <a:xfrm rot="20613508">
            <a:off x="6750181" y="3389209"/>
            <a:ext cx="772533" cy="6984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2DE3EE-C7A7-C245-9228-E32BA9975F8F}"/>
              </a:ext>
            </a:extLst>
          </p:cNvPr>
          <p:cNvSpPr/>
          <p:nvPr/>
        </p:nvSpPr>
        <p:spPr>
          <a:xfrm rot="20613508">
            <a:off x="6872907" y="3526528"/>
            <a:ext cx="535430" cy="4238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8E9CD57-D597-3A43-87DA-AAB050C653D8}"/>
              </a:ext>
            </a:extLst>
          </p:cNvPr>
          <p:cNvSpPr/>
          <p:nvPr/>
        </p:nvSpPr>
        <p:spPr>
          <a:xfrm rot="20613508">
            <a:off x="6977004" y="3636520"/>
            <a:ext cx="320007" cy="2003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30B2750-EE2B-D041-9C71-1C324567B6D4}"/>
              </a:ext>
            </a:extLst>
          </p:cNvPr>
          <p:cNvCxnSpPr>
            <a:cxnSpLocks/>
          </p:cNvCxnSpPr>
          <p:nvPr/>
        </p:nvCxnSpPr>
        <p:spPr>
          <a:xfrm>
            <a:off x="7652389" y="3541567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8A5FA49-A3C2-C84F-8238-0A763B0A971E}"/>
              </a:ext>
            </a:extLst>
          </p:cNvPr>
          <p:cNvCxnSpPr/>
          <p:nvPr/>
        </p:nvCxnSpPr>
        <p:spPr>
          <a:xfrm flipV="1">
            <a:off x="7954482" y="2981805"/>
            <a:ext cx="1163211" cy="61065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19292D5-578E-0E42-BE5B-11BD372AA16E}"/>
              </a:ext>
            </a:extLst>
          </p:cNvPr>
          <p:cNvCxnSpPr/>
          <p:nvPr/>
        </p:nvCxnSpPr>
        <p:spPr>
          <a:xfrm flipH="1" flipV="1">
            <a:off x="7959539" y="3585413"/>
            <a:ext cx="431012" cy="1261223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6AFC485-3399-0243-B23B-E10F24408B52}"/>
              </a:ext>
            </a:extLst>
          </p:cNvPr>
          <p:cNvGrpSpPr/>
          <p:nvPr/>
        </p:nvGrpSpPr>
        <p:grpSpPr>
          <a:xfrm rot="20534258">
            <a:off x="8122120" y="3533612"/>
            <a:ext cx="797043" cy="601081"/>
            <a:chOff x="3992812" y="2822545"/>
            <a:chExt cx="675620" cy="509511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3901572-EDC9-1248-934F-2A98C6091455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68A9221-F98F-4547-BD34-EA00B4666F79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EC32C31-168A-FE4B-8EE4-A4F272478A3A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0C37C5D9-2AB6-3141-B94A-263F2BA5FD37}"/>
              </a:ext>
            </a:extLst>
          </p:cNvPr>
          <p:cNvSpPr txBox="1"/>
          <p:nvPr/>
        </p:nvSpPr>
        <p:spPr>
          <a:xfrm>
            <a:off x="8850812" y="3843269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260890E-1B9A-7340-BF0E-908F34A45BF3}"/>
              </a:ext>
            </a:extLst>
          </p:cNvPr>
          <p:cNvSpPr txBox="1"/>
          <p:nvPr/>
        </p:nvSpPr>
        <p:spPr>
          <a:xfrm>
            <a:off x="8362535" y="4104845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357EEEF-A789-C24A-94B5-A38AE46F70A1}"/>
              </a:ext>
            </a:extLst>
          </p:cNvPr>
          <p:cNvSpPr txBox="1"/>
          <p:nvPr/>
        </p:nvSpPr>
        <p:spPr>
          <a:xfrm>
            <a:off x="8702679" y="3132377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1" name="Arc 110">
            <a:extLst>
              <a:ext uri="{FF2B5EF4-FFF2-40B4-BE49-F238E27FC236}">
                <a16:creationId xmlns:a16="http://schemas.microsoft.com/office/drawing/2014/main" id="{D4798767-8C45-264F-928F-4472FBCE47DB}"/>
              </a:ext>
            </a:extLst>
          </p:cNvPr>
          <p:cNvSpPr/>
          <p:nvPr/>
        </p:nvSpPr>
        <p:spPr>
          <a:xfrm flipH="1">
            <a:off x="5660955" y="2509034"/>
            <a:ext cx="1316058" cy="1348422"/>
          </a:xfrm>
          <a:prstGeom prst="arc">
            <a:avLst>
              <a:gd name="adj1" fmla="val 13513159"/>
              <a:gd name="adj2" fmla="val 19023173"/>
            </a:avLst>
          </a:prstGeom>
          <a:ln w="38100">
            <a:solidFill>
              <a:schemeClr val="tx1"/>
            </a:solidFill>
            <a:headEnd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F6DA113-B433-F846-9DDC-64F8E0AA7EE1}"/>
              </a:ext>
            </a:extLst>
          </p:cNvPr>
          <p:cNvGrpSpPr>
            <a:grpSpLocks noChangeAspect="1"/>
          </p:cNvGrpSpPr>
          <p:nvPr/>
        </p:nvGrpSpPr>
        <p:grpSpPr>
          <a:xfrm>
            <a:off x="1016111" y="2272875"/>
            <a:ext cx="3268473" cy="1657300"/>
            <a:chOff x="871658" y="2451966"/>
            <a:chExt cx="3140150" cy="1592231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3C1A578-5871-CC4A-93E5-EAAC8CBAD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658" y="245196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967ED15D-EBF2-544F-8D93-ACBC631D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8258" y="253652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3F111BA5-619A-D84B-86D5-B6599E7FC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3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5447" y="2624597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013BD68-76B1-FB43-9F60-D30EACBB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3772" y="2707639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98BD80D-4383-DC41-A524-0C7B7AFFEE1C}"/>
                </a:ext>
              </a:extLst>
            </p:cNvPr>
            <p:cNvGrpSpPr/>
            <p:nvPr/>
          </p:nvGrpSpPr>
          <p:grpSpPr>
            <a:xfrm rot="20226719">
              <a:off x="1087923" y="2472522"/>
              <a:ext cx="2923885" cy="1571675"/>
              <a:chOff x="956687" y="1858349"/>
              <a:chExt cx="3308048" cy="1425976"/>
            </a:xfrm>
          </p:grpSpPr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DDC85F4C-B198-F14D-B656-8EE9AFE35F8C}"/>
                  </a:ext>
                </a:extLst>
              </p:cNvPr>
              <p:cNvSpPr/>
              <p:nvPr/>
            </p:nvSpPr>
            <p:spPr>
              <a:xfrm rot="12990820" flipH="1" flipV="1">
                <a:off x="1803205" y="2182419"/>
                <a:ext cx="2368975" cy="689338"/>
              </a:xfrm>
              <a:prstGeom prst="arc">
                <a:avLst>
                  <a:gd name="adj1" fmla="val 11610730"/>
                  <a:gd name="adj2" fmla="val 20711355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EC5EB07B-4FAF-0649-A14F-2A4D45539EFB}"/>
                  </a:ext>
                </a:extLst>
              </p:cNvPr>
              <p:cNvSpPr/>
              <p:nvPr/>
            </p:nvSpPr>
            <p:spPr>
              <a:xfrm rot="13139306" flipH="1" flipV="1">
                <a:off x="1095792" y="1930328"/>
                <a:ext cx="3168943" cy="1234786"/>
              </a:xfrm>
              <a:prstGeom prst="arc">
                <a:avLst>
                  <a:gd name="adj1" fmla="val 11837456"/>
                  <a:gd name="adj2" fmla="val 20167110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FD693E95-77DA-D244-B9A8-2AD1A672C673}"/>
                  </a:ext>
                </a:extLst>
              </p:cNvPr>
              <p:cNvSpPr/>
              <p:nvPr/>
            </p:nvSpPr>
            <p:spPr>
              <a:xfrm rot="12797821" flipH="1" flipV="1">
                <a:off x="1021785" y="1949134"/>
                <a:ext cx="3136220" cy="1335191"/>
              </a:xfrm>
              <a:prstGeom prst="arc">
                <a:avLst>
                  <a:gd name="adj1" fmla="val 12900471"/>
                  <a:gd name="adj2" fmla="val 20305289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56CDFE3C-77C7-6D47-A0E8-CE82962AE477}"/>
                  </a:ext>
                </a:extLst>
              </p:cNvPr>
              <p:cNvSpPr/>
              <p:nvPr/>
            </p:nvSpPr>
            <p:spPr>
              <a:xfrm rot="12714946" flipH="1" flipV="1">
                <a:off x="956687" y="1858349"/>
                <a:ext cx="3136219" cy="1395134"/>
              </a:xfrm>
              <a:prstGeom prst="arc">
                <a:avLst>
                  <a:gd name="adj1" fmla="val 12928462"/>
                  <a:gd name="adj2" fmla="val 20514741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F00E121-243B-3F4E-9A7B-97E9DB5285DB}"/>
              </a:ext>
            </a:extLst>
          </p:cNvPr>
          <p:cNvSpPr txBox="1"/>
          <p:nvPr/>
        </p:nvSpPr>
        <p:spPr>
          <a:xfrm>
            <a:off x="4584131" y="2016227"/>
            <a:ext cx="3442576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Data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DD09C0F-6DF9-B24C-A599-AD4AC8D7A90B}"/>
              </a:ext>
            </a:extLst>
          </p:cNvPr>
          <p:cNvSpPr txBox="1"/>
          <p:nvPr/>
        </p:nvSpPr>
        <p:spPr>
          <a:xfrm>
            <a:off x="4577679" y="4565771"/>
            <a:ext cx="3442576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Tasks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FE58FCF-ED68-ED40-85D4-9D7DD8BE6062}"/>
              </a:ext>
            </a:extLst>
          </p:cNvPr>
          <p:cNvGrpSpPr>
            <a:grpSpLocks noChangeAspect="1"/>
          </p:cNvGrpSpPr>
          <p:nvPr/>
        </p:nvGrpSpPr>
        <p:grpSpPr>
          <a:xfrm>
            <a:off x="2755865" y="2143745"/>
            <a:ext cx="407779" cy="595283"/>
            <a:chOff x="2997556" y="2190199"/>
            <a:chExt cx="383660" cy="560070"/>
          </a:xfrm>
        </p:grpSpPr>
        <p:sp>
          <p:nvSpPr>
            <p:cNvPr id="125" name="Trapezoid 124">
              <a:extLst>
                <a:ext uri="{FF2B5EF4-FFF2-40B4-BE49-F238E27FC236}">
                  <a16:creationId xmlns:a16="http://schemas.microsoft.com/office/drawing/2014/main" id="{4840FB41-8661-D442-849C-41B75BE7CD84}"/>
                </a:ext>
              </a:extLst>
            </p:cNvPr>
            <p:cNvSpPr/>
            <p:nvPr/>
          </p:nvSpPr>
          <p:spPr>
            <a:xfrm rot="5400000">
              <a:off x="2909351" y="2278404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26749C80-BB1F-8747-8246-691EA76A2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6009" y="2308459"/>
              <a:ext cx="198120" cy="326898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2E4FFDD-CC27-C247-9DCF-3B01EF7E41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0291" y="4628821"/>
            <a:ext cx="4064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D033A-C377-4A47-86F5-190774C665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1782" y="4632526"/>
            <a:ext cx="431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15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8D7E168-85E9-794D-8884-C235313117B0}"/>
              </a:ext>
            </a:extLst>
          </p:cNvPr>
          <p:cNvCxnSpPr/>
          <p:nvPr/>
        </p:nvCxnSpPr>
        <p:spPr>
          <a:xfrm>
            <a:off x="3507671" y="2872483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515217-C075-3440-9490-1F7E23779A0C}"/>
              </a:ext>
            </a:extLst>
          </p:cNvPr>
          <p:cNvCxnSpPr/>
          <p:nvPr/>
        </p:nvCxnSpPr>
        <p:spPr>
          <a:xfrm flipV="1">
            <a:off x="4197983" y="3536762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6AB184-4CBE-A043-A2B0-4EC1633F364D}"/>
              </a:ext>
            </a:extLst>
          </p:cNvPr>
          <p:cNvCxnSpPr/>
          <p:nvPr/>
        </p:nvCxnSpPr>
        <p:spPr>
          <a:xfrm flipV="1">
            <a:off x="4470805" y="2445528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B86B75E-3506-A741-81B0-3FFAA76709C3}"/>
              </a:ext>
            </a:extLst>
          </p:cNvPr>
          <p:cNvGrpSpPr/>
          <p:nvPr/>
        </p:nvGrpSpPr>
        <p:grpSpPr>
          <a:xfrm rot="366048">
            <a:off x="4032415" y="2476840"/>
            <a:ext cx="408878" cy="913936"/>
            <a:chOff x="3177962" y="1959254"/>
            <a:chExt cx="346589" cy="77470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A074343-6B8B-FF44-BDB0-CD0395FB09DB}"/>
                </a:ext>
              </a:extLst>
            </p:cNvPr>
            <p:cNvSpPr/>
            <p:nvPr/>
          </p:nvSpPr>
          <p:spPr>
            <a:xfrm rot="13935592">
              <a:off x="2963904" y="2173312"/>
              <a:ext cx="774705" cy="346589"/>
            </a:xfrm>
            <a:prstGeom prst="ellipse">
              <a:avLst/>
            </a:prstGeom>
            <a:solidFill>
              <a:srgbClr val="B39D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B91C727-6E45-8C4D-9740-C8DDAFCF5B36}"/>
                </a:ext>
              </a:extLst>
            </p:cNvPr>
            <p:cNvSpPr/>
            <p:nvPr/>
          </p:nvSpPr>
          <p:spPr>
            <a:xfrm rot="13935592">
              <a:off x="3030226" y="2232842"/>
              <a:ext cx="637425" cy="21030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4AA6E89-88E9-1F45-946A-539C67A77C92}"/>
                </a:ext>
              </a:extLst>
            </p:cNvPr>
            <p:cNvSpPr/>
            <p:nvPr/>
          </p:nvSpPr>
          <p:spPr>
            <a:xfrm rot="13935592">
              <a:off x="3162022" y="2289356"/>
              <a:ext cx="375807" cy="99412"/>
            </a:xfrm>
            <a:prstGeom prst="ellipse">
              <a:avLst/>
            </a:prstGeom>
            <a:solidFill>
              <a:srgbClr val="1F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3DD2570F-F91D-9E4B-9049-C114F4E576C4}"/>
              </a:ext>
            </a:extLst>
          </p:cNvPr>
          <p:cNvSpPr/>
          <p:nvPr/>
        </p:nvSpPr>
        <p:spPr>
          <a:xfrm rot="19168975">
            <a:off x="4546404" y="2941204"/>
            <a:ext cx="1152355" cy="333285"/>
          </a:xfrm>
          <a:prstGeom prst="ellipse">
            <a:avLst/>
          </a:prstGeom>
          <a:solidFill>
            <a:srgbClr val="1D6675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1C1D5BD-0F50-E848-87E4-9C87AFADEA8B}"/>
              </a:ext>
            </a:extLst>
          </p:cNvPr>
          <p:cNvSpPr/>
          <p:nvPr/>
        </p:nvSpPr>
        <p:spPr>
          <a:xfrm rot="19168975">
            <a:off x="4661194" y="3003874"/>
            <a:ext cx="948155" cy="202231"/>
          </a:xfrm>
          <a:prstGeom prst="ellipse">
            <a:avLst/>
          </a:prstGeom>
          <a:solidFill>
            <a:srgbClr val="1D667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1DA07A1-3B2F-1E4E-A060-AAFEDD49FD24}"/>
              </a:ext>
            </a:extLst>
          </p:cNvPr>
          <p:cNvSpPr/>
          <p:nvPr/>
        </p:nvSpPr>
        <p:spPr>
          <a:xfrm rot="19168975">
            <a:off x="4854227" y="3058217"/>
            <a:ext cx="559005" cy="95596"/>
          </a:xfrm>
          <a:prstGeom prst="ellipse">
            <a:avLst/>
          </a:prstGeom>
          <a:solidFill>
            <a:srgbClr val="166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702D414-7361-7343-9E12-829062A8EA3A}"/>
              </a:ext>
            </a:extLst>
          </p:cNvPr>
          <p:cNvGrpSpPr/>
          <p:nvPr/>
        </p:nvGrpSpPr>
        <p:grpSpPr>
          <a:xfrm rot="20534258">
            <a:off x="4931323" y="3522108"/>
            <a:ext cx="797043" cy="601081"/>
            <a:chOff x="3992812" y="2822545"/>
            <a:chExt cx="675620" cy="509511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6FE463-85A3-9D48-A53E-8F3B006E56B1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0076B0D-AE8E-E14F-BDD2-54E8755BC37E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rgbClr val="5E7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49053B9-EC94-AF4B-AF5B-1D075F46792E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E5ECE907-A024-1349-B7D9-B97A3C46D0D9}"/>
              </a:ext>
            </a:extLst>
          </p:cNvPr>
          <p:cNvSpPr/>
          <p:nvPr/>
        </p:nvSpPr>
        <p:spPr>
          <a:xfrm rot="16456228">
            <a:off x="4113666" y="4002834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622FA8A-2529-6443-A320-C56F343FC814}"/>
              </a:ext>
            </a:extLst>
          </p:cNvPr>
          <p:cNvSpPr/>
          <p:nvPr/>
        </p:nvSpPr>
        <p:spPr>
          <a:xfrm rot="16456228">
            <a:off x="4205405" y="4045690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65DEFB9-6C76-7349-870F-CBAD4FF9141F}"/>
              </a:ext>
            </a:extLst>
          </p:cNvPr>
          <p:cNvSpPr/>
          <p:nvPr/>
        </p:nvSpPr>
        <p:spPr>
          <a:xfrm rot="16456228">
            <a:off x="4368883" y="4089567"/>
            <a:ext cx="470586" cy="7596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A3549A0-1718-BD48-B55C-36262644BE53}"/>
              </a:ext>
            </a:extLst>
          </p:cNvPr>
          <p:cNvSpPr/>
          <p:nvPr/>
        </p:nvSpPr>
        <p:spPr>
          <a:xfrm rot="20613508">
            <a:off x="3567839" y="3388223"/>
            <a:ext cx="772533" cy="6984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E141F40-D0A0-064D-8157-C18828362530}"/>
              </a:ext>
            </a:extLst>
          </p:cNvPr>
          <p:cNvSpPr/>
          <p:nvPr/>
        </p:nvSpPr>
        <p:spPr>
          <a:xfrm rot="20613508">
            <a:off x="3690565" y="3525541"/>
            <a:ext cx="535430" cy="4238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92A541E-0422-8C43-BFF3-796F0B5A2808}"/>
              </a:ext>
            </a:extLst>
          </p:cNvPr>
          <p:cNvSpPr/>
          <p:nvPr/>
        </p:nvSpPr>
        <p:spPr>
          <a:xfrm rot="20613508">
            <a:off x="3794661" y="3635534"/>
            <a:ext cx="320007" cy="20033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40CF9F7-F31A-464B-905C-B67B7445272C}"/>
              </a:ext>
            </a:extLst>
          </p:cNvPr>
          <p:cNvSpPr txBox="1"/>
          <p:nvPr/>
        </p:nvSpPr>
        <p:spPr>
          <a:xfrm>
            <a:off x="206569" y="4006481"/>
            <a:ext cx="344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Update task scaffold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B27E81D-2A51-4642-BBEA-BB84BD62DB95}"/>
              </a:ext>
            </a:extLst>
          </p:cNvPr>
          <p:cNvSpPr txBox="1"/>
          <p:nvPr/>
        </p:nvSpPr>
        <p:spPr>
          <a:xfrm>
            <a:off x="8987959" y="3541776"/>
            <a:ext cx="344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2. Meta-Train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E4DDA49-FB5E-BD49-9D3C-9C971298B318}"/>
              </a:ext>
            </a:extLst>
          </p:cNvPr>
          <p:cNvSpPr txBox="1"/>
          <p:nvPr/>
        </p:nvSpPr>
        <p:spPr>
          <a:xfrm>
            <a:off x="155523" y="3541776"/>
            <a:ext cx="344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1. Organize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C4B0E3-F554-3C42-BCC7-FECFE3F36272}"/>
              </a:ext>
            </a:extLst>
          </p:cNvPr>
          <p:cNvSpPr txBox="1"/>
          <p:nvPr/>
        </p:nvSpPr>
        <p:spPr>
          <a:xfrm>
            <a:off x="8915643" y="3977483"/>
            <a:ext cx="3664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Update policy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76AB5FA4-BE40-A148-AA69-EC28A49EBE6A}"/>
              </a:ext>
            </a:extLst>
          </p:cNvPr>
          <p:cNvSpPr/>
          <p:nvPr/>
        </p:nvSpPr>
        <p:spPr>
          <a:xfrm rot="10800000" flipH="1">
            <a:off x="5664933" y="3205135"/>
            <a:ext cx="1316058" cy="1348422"/>
          </a:xfrm>
          <a:prstGeom prst="arc">
            <a:avLst>
              <a:gd name="adj1" fmla="val 13513159"/>
              <a:gd name="adj2" fmla="val 19023173"/>
            </a:avLst>
          </a:prstGeom>
          <a:ln w="38100">
            <a:solidFill>
              <a:schemeClr val="tx1"/>
            </a:solidFill>
            <a:headEnd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30F0284-1902-EB45-AE72-8B92A30292B6}"/>
              </a:ext>
            </a:extLst>
          </p:cNvPr>
          <p:cNvCxnSpPr>
            <a:cxnSpLocks/>
          </p:cNvCxnSpPr>
          <p:nvPr/>
        </p:nvCxnSpPr>
        <p:spPr>
          <a:xfrm>
            <a:off x="4470046" y="3540580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F33D2E5-9C44-D249-A80A-ED81FF204A75}"/>
              </a:ext>
            </a:extLst>
          </p:cNvPr>
          <p:cNvCxnSpPr/>
          <p:nvPr/>
        </p:nvCxnSpPr>
        <p:spPr>
          <a:xfrm flipV="1">
            <a:off x="4772140" y="2980819"/>
            <a:ext cx="1163211" cy="61065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3978BA0-7ECF-EE4E-8DE5-1B4A72E7EC9C}"/>
              </a:ext>
            </a:extLst>
          </p:cNvPr>
          <p:cNvCxnSpPr/>
          <p:nvPr/>
        </p:nvCxnSpPr>
        <p:spPr>
          <a:xfrm flipH="1" flipV="1">
            <a:off x="4777197" y="3584427"/>
            <a:ext cx="431012" cy="126122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5E0319-A095-CA4C-AED3-1BE77CE94C6D}"/>
              </a:ext>
            </a:extLst>
          </p:cNvPr>
          <p:cNvCxnSpPr/>
          <p:nvPr/>
        </p:nvCxnSpPr>
        <p:spPr>
          <a:xfrm>
            <a:off x="6690013" y="2873469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720EFB-7B44-1440-B7DE-6FC5C464CD20}"/>
              </a:ext>
            </a:extLst>
          </p:cNvPr>
          <p:cNvCxnSpPr/>
          <p:nvPr/>
        </p:nvCxnSpPr>
        <p:spPr>
          <a:xfrm flipV="1">
            <a:off x="7380325" y="3537748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8EA695-2B3C-7241-8218-6773BFF2898F}"/>
              </a:ext>
            </a:extLst>
          </p:cNvPr>
          <p:cNvCxnSpPr/>
          <p:nvPr/>
        </p:nvCxnSpPr>
        <p:spPr>
          <a:xfrm flipV="1">
            <a:off x="7653147" y="2446514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93066572-9BDF-634F-9069-652D08616C24}"/>
              </a:ext>
            </a:extLst>
          </p:cNvPr>
          <p:cNvSpPr/>
          <p:nvPr/>
        </p:nvSpPr>
        <p:spPr>
          <a:xfrm rot="14301640">
            <a:off x="6962228" y="2730355"/>
            <a:ext cx="913936" cy="4088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C8EC08D-A059-7845-AB7A-BD158A8050ED}"/>
              </a:ext>
            </a:extLst>
          </p:cNvPr>
          <p:cNvSpPr/>
          <p:nvPr/>
        </p:nvSpPr>
        <p:spPr>
          <a:xfrm rot="14301640">
            <a:off x="7041565" y="2800350"/>
            <a:ext cx="751984" cy="2481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57DCFC4-6618-D945-ABBC-07E6E930C473}"/>
              </a:ext>
            </a:extLst>
          </p:cNvPr>
          <p:cNvSpPr/>
          <p:nvPr/>
        </p:nvSpPr>
        <p:spPr>
          <a:xfrm rot="14301640">
            <a:off x="7196907" y="2867138"/>
            <a:ext cx="443348" cy="11727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E63BA56-8345-814C-9A7F-B974DB39565D}"/>
              </a:ext>
            </a:extLst>
          </p:cNvPr>
          <p:cNvSpPr/>
          <p:nvPr/>
        </p:nvSpPr>
        <p:spPr>
          <a:xfrm rot="19168975">
            <a:off x="7728746" y="2942190"/>
            <a:ext cx="1152355" cy="3332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F1D4643-5439-0246-8D79-4AFA1E6DCC65}"/>
              </a:ext>
            </a:extLst>
          </p:cNvPr>
          <p:cNvSpPr/>
          <p:nvPr/>
        </p:nvSpPr>
        <p:spPr>
          <a:xfrm rot="19168975">
            <a:off x="7843536" y="3004861"/>
            <a:ext cx="948155" cy="20223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7AE071-A901-304E-8FF8-3603022F4B39}"/>
              </a:ext>
            </a:extLst>
          </p:cNvPr>
          <p:cNvSpPr/>
          <p:nvPr/>
        </p:nvSpPr>
        <p:spPr>
          <a:xfrm rot="19168975">
            <a:off x="8036569" y="3059203"/>
            <a:ext cx="559005" cy="9559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7119A61-8660-F24D-949E-5946C5D25C44}"/>
              </a:ext>
            </a:extLst>
          </p:cNvPr>
          <p:cNvSpPr/>
          <p:nvPr/>
        </p:nvSpPr>
        <p:spPr>
          <a:xfrm rot="12074597">
            <a:off x="8132439" y="3609287"/>
            <a:ext cx="655804" cy="364726"/>
          </a:xfrm>
          <a:prstGeom prst="ellipse">
            <a:avLst/>
          </a:prstGeom>
          <a:solidFill>
            <a:srgbClr val="2E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A132B08-4A35-874D-BB6C-FCF2963917BC}"/>
              </a:ext>
            </a:extLst>
          </p:cNvPr>
          <p:cNvSpPr/>
          <p:nvPr/>
        </p:nvSpPr>
        <p:spPr>
          <a:xfrm rot="12074597">
            <a:off x="8269033" y="3705531"/>
            <a:ext cx="386643" cy="172408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DD4F50E-4053-6340-8F8D-AB8209F2D4CB}"/>
              </a:ext>
            </a:extLst>
          </p:cNvPr>
          <p:cNvSpPr/>
          <p:nvPr/>
        </p:nvSpPr>
        <p:spPr>
          <a:xfrm rot="16456228">
            <a:off x="7296009" y="4003821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4719D2E-B62C-ED45-9DE0-232D4B685DF0}"/>
              </a:ext>
            </a:extLst>
          </p:cNvPr>
          <p:cNvSpPr/>
          <p:nvPr/>
        </p:nvSpPr>
        <p:spPr>
          <a:xfrm rot="16456228">
            <a:off x="7387748" y="4046676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51649E0-E481-C84D-A6E7-4CD8EA4AAF9B}"/>
              </a:ext>
            </a:extLst>
          </p:cNvPr>
          <p:cNvSpPr/>
          <p:nvPr/>
        </p:nvSpPr>
        <p:spPr>
          <a:xfrm rot="16456228">
            <a:off x="7551225" y="4090554"/>
            <a:ext cx="470586" cy="7596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6D4FCEB-6379-4D47-998E-2E146D6C0688}"/>
              </a:ext>
            </a:extLst>
          </p:cNvPr>
          <p:cNvSpPr/>
          <p:nvPr/>
        </p:nvSpPr>
        <p:spPr>
          <a:xfrm rot="20613508">
            <a:off x="6750181" y="3389209"/>
            <a:ext cx="772533" cy="6984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2DE3EE-C7A7-C245-9228-E32BA9975F8F}"/>
              </a:ext>
            </a:extLst>
          </p:cNvPr>
          <p:cNvSpPr/>
          <p:nvPr/>
        </p:nvSpPr>
        <p:spPr>
          <a:xfrm rot="20613508">
            <a:off x="6872907" y="3526528"/>
            <a:ext cx="535430" cy="4238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8E9CD57-D597-3A43-87DA-AAB050C653D8}"/>
              </a:ext>
            </a:extLst>
          </p:cNvPr>
          <p:cNvSpPr/>
          <p:nvPr/>
        </p:nvSpPr>
        <p:spPr>
          <a:xfrm rot="20613508">
            <a:off x="6977004" y="3636520"/>
            <a:ext cx="320007" cy="2003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30B2750-EE2B-D041-9C71-1C324567B6D4}"/>
              </a:ext>
            </a:extLst>
          </p:cNvPr>
          <p:cNvCxnSpPr>
            <a:cxnSpLocks/>
          </p:cNvCxnSpPr>
          <p:nvPr/>
        </p:nvCxnSpPr>
        <p:spPr>
          <a:xfrm>
            <a:off x="7652389" y="3541567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8A5FA49-A3C2-C84F-8238-0A763B0A971E}"/>
              </a:ext>
            </a:extLst>
          </p:cNvPr>
          <p:cNvCxnSpPr/>
          <p:nvPr/>
        </p:nvCxnSpPr>
        <p:spPr>
          <a:xfrm flipV="1">
            <a:off x="7954482" y="2981805"/>
            <a:ext cx="1163211" cy="61065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19292D5-578E-0E42-BE5B-11BD372AA16E}"/>
              </a:ext>
            </a:extLst>
          </p:cNvPr>
          <p:cNvCxnSpPr/>
          <p:nvPr/>
        </p:nvCxnSpPr>
        <p:spPr>
          <a:xfrm flipH="1" flipV="1">
            <a:off x="7959539" y="3585413"/>
            <a:ext cx="431012" cy="1261223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6AFC485-3399-0243-B23B-E10F24408B52}"/>
              </a:ext>
            </a:extLst>
          </p:cNvPr>
          <p:cNvGrpSpPr/>
          <p:nvPr/>
        </p:nvGrpSpPr>
        <p:grpSpPr>
          <a:xfrm rot="20534258">
            <a:off x="8122120" y="3533612"/>
            <a:ext cx="797043" cy="601081"/>
            <a:chOff x="3992812" y="2822545"/>
            <a:chExt cx="675620" cy="509511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3901572-EDC9-1248-934F-2A98C6091455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68A9221-F98F-4547-BD34-EA00B4666F79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EC32C31-168A-FE4B-8EE4-A4F272478A3A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0C37C5D9-2AB6-3141-B94A-263F2BA5FD37}"/>
              </a:ext>
            </a:extLst>
          </p:cNvPr>
          <p:cNvSpPr txBox="1"/>
          <p:nvPr/>
        </p:nvSpPr>
        <p:spPr>
          <a:xfrm>
            <a:off x="8850812" y="3843269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260890E-1B9A-7340-BF0E-908F34A45BF3}"/>
              </a:ext>
            </a:extLst>
          </p:cNvPr>
          <p:cNvSpPr txBox="1"/>
          <p:nvPr/>
        </p:nvSpPr>
        <p:spPr>
          <a:xfrm>
            <a:off x="8362535" y="4104845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357EEEF-A789-C24A-94B5-A38AE46F70A1}"/>
              </a:ext>
            </a:extLst>
          </p:cNvPr>
          <p:cNvSpPr txBox="1"/>
          <p:nvPr/>
        </p:nvSpPr>
        <p:spPr>
          <a:xfrm>
            <a:off x="8702679" y="3132377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1" name="Arc 110">
            <a:extLst>
              <a:ext uri="{FF2B5EF4-FFF2-40B4-BE49-F238E27FC236}">
                <a16:creationId xmlns:a16="http://schemas.microsoft.com/office/drawing/2014/main" id="{D4798767-8C45-264F-928F-4472FBCE47DB}"/>
              </a:ext>
            </a:extLst>
          </p:cNvPr>
          <p:cNvSpPr/>
          <p:nvPr/>
        </p:nvSpPr>
        <p:spPr>
          <a:xfrm flipH="1">
            <a:off x="5660955" y="2509034"/>
            <a:ext cx="1316058" cy="1348422"/>
          </a:xfrm>
          <a:prstGeom prst="arc">
            <a:avLst>
              <a:gd name="adj1" fmla="val 13513159"/>
              <a:gd name="adj2" fmla="val 19023173"/>
            </a:avLst>
          </a:prstGeom>
          <a:ln w="38100">
            <a:solidFill>
              <a:schemeClr val="tx1"/>
            </a:solidFill>
            <a:headEnd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F6DA113-B433-F846-9DDC-64F8E0AA7EE1}"/>
              </a:ext>
            </a:extLst>
          </p:cNvPr>
          <p:cNvGrpSpPr>
            <a:grpSpLocks noChangeAspect="1"/>
          </p:cNvGrpSpPr>
          <p:nvPr/>
        </p:nvGrpSpPr>
        <p:grpSpPr>
          <a:xfrm>
            <a:off x="1016111" y="2272875"/>
            <a:ext cx="3268473" cy="1657300"/>
            <a:chOff x="871658" y="2451966"/>
            <a:chExt cx="3140150" cy="1592231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3C1A578-5871-CC4A-93E5-EAAC8CBAD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658" y="245196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967ED15D-EBF2-544F-8D93-ACBC631D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8258" y="253652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3F111BA5-619A-D84B-86D5-B6599E7FC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3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5447" y="2624597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013BD68-76B1-FB43-9F60-D30EACBB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3772" y="2707639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98BD80D-4383-DC41-A524-0C7B7AFFEE1C}"/>
                </a:ext>
              </a:extLst>
            </p:cNvPr>
            <p:cNvGrpSpPr/>
            <p:nvPr/>
          </p:nvGrpSpPr>
          <p:grpSpPr>
            <a:xfrm rot="20226719">
              <a:off x="1087923" y="2472522"/>
              <a:ext cx="2923885" cy="1571675"/>
              <a:chOff x="956687" y="1858349"/>
              <a:chExt cx="3308048" cy="1425976"/>
            </a:xfrm>
          </p:grpSpPr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DDC85F4C-B198-F14D-B656-8EE9AFE35F8C}"/>
                  </a:ext>
                </a:extLst>
              </p:cNvPr>
              <p:cNvSpPr/>
              <p:nvPr/>
            </p:nvSpPr>
            <p:spPr>
              <a:xfrm rot="12990820" flipH="1" flipV="1">
                <a:off x="1803205" y="2182419"/>
                <a:ext cx="2368975" cy="689338"/>
              </a:xfrm>
              <a:prstGeom prst="arc">
                <a:avLst>
                  <a:gd name="adj1" fmla="val 11610730"/>
                  <a:gd name="adj2" fmla="val 20711355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EC5EB07B-4FAF-0649-A14F-2A4D45539EFB}"/>
                  </a:ext>
                </a:extLst>
              </p:cNvPr>
              <p:cNvSpPr/>
              <p:nvPr/>
            </p:nvSpPr>
            <p:spPr>
              <a:xfrm rot="13139306" flipH="1" flipV="1">
                <a:off x="1095792" y="1930328"/>
                <a:ext cx="3168943" cy="1234786"/>
              </a:xfrm>
              <a:prstGeom prst="arc">
                <a:avLst>
                  <a:gd name="adj1" fmla="val 11837456"/>
                  <a:gd name="adj2" fmla="val 20167110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FD693E95-77DA-D244-B9A8-2AD1A672C673}"/>
                  </a:ext>
                </a:extLst>
              </p:cNvPr>
              <p:cNvSpPr/>
              <p:nvPr/>
            </p:nvSpPr>
            <p:spPr>
              <a:xfrm rot="12797821" flipH="1" flipV="1">
                <a:off x="1021785" y="1949134"/>
                <a:ext cx="3136220" cy="1335191"/>
              </a:xfrm>
              <a:prstGeom prst="arc">
                <a:avLst>
                  <a:gd name="adj1" fmla="val 12900471"/>
                  <a:gd name="adj2" fmla="val 20305289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56CDFE3C-77C7-6D47-A0E8-CE82962AE477}"/>
                  </a:ext>
                </a:extLst>
              </p:cNvPr>
              <p:cNvSpPr/>
              <p:nvPr/>
            </p:nvSpPr>
            <p:spPr>
              <a:xfrm rot="12714946" flipH="1" flipV="1">
                <a:off x="956687" y="1858349"/>
                <a:ext cx="3136219" cy="1395134"/>
              </a:xfrm>
              <a:prstGeom prst="arc">
                <a:avLst>
                  <a:gd name="adj1" fmla="val 12928462"/>
                  <a:gd name="adj2" fmla="val 20514741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F00E121-243B-3F4E-9A7B-97E9DB5285DB}"/>
              </a:ext>
            </a:extLst>
          </p:cNvPr>
          <p:cNvSpPr txBox="1"/>
          <p:nvPr/>
        </p:nvSpPr>
        <p:spPr>
          <a:xfrm>
            <a:off x="4584131" y="2016227"/>
            <a:ext cx="3442576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Data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DD09C0F-6DF9-B24C-A599-AD4AC8D7A90B}"/>
              </a:ext>
            </a:extLst>
          </p:cNvPr>
          <p:cNvSpPr txBox="1"/>
          <p:nvPr/>
        </p:nvSpPr>
        <p:spPr>
          <a:xfrm>
            <a:off x="4577679" y="4565771"/>
            <a:ext cx="3442576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Tasks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FE58FCF-ED68-ED40-85D4-9D7DD8BE6062}"/>
              </a:ext>
            </a:extLst>
          </p:cNvPr>
          <p:cNvGrpSpPr>
            <a:grpSpLocks noChangeAspect="1"/>
          </p:cNvGrpSpPr>
          <p:nvPr/>
        </p:nvGrpSpPr>
        <p:grpSpPr>
          <a:xfrm>
            <a:off x="2755865" y="2143745"/>
            <a:ext cx="407779" cy="595283"/>
            <a:chOff x="2997556" y="2190199"/>
            <a:chExt cx="383660" cy="560070"/>
          </a:xfrm>
        </p:grpSpPr>
        <p:sp>
          <p:nvSpPr>
            <p:cNvPr id="125" name="Trapezoid 124">
              <a:extLst>
                <a:ext uri="{FF2B5EF4-FFF2-40B4-BE49-F238E27FC236}">
                  <a16:creationId xmlns:a16="http://schemas.microsoft.com/office/drawing/2014/main" id="{4840FB41-8661-D442-849C-41B75BE7CD84}"/>
                </a:ext>
              </a:extLst>
            </p:cNvPr>
            <p:cNvSpPr/>
            <p:nvPr/>
          </p:nvSpPr>
          <p:spPr>
            <a:xfrm rot="5400000">
              <a:off x="2909351" y="2278404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26749C80-BB1F-8747-8246-691EA76A2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6009" y="2308459"/>
              <a:ext cx="198120" cy="32689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3521E8-67F0-1744-AEF6-31A34B6BD49D}"/>
              </a:ext>
            </a:extLst>
          </p:cNvPr>
          <p:cNvSpPr txBox="1"/>
          <p:nvPr/>
        </p:nvSpPr>
        <p:spPr>
          <a:xfrm>
            <a:off x="1291773" y="5433761"/>
            <a:ext cx="1648208" cy="70788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E-step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34BA07A-4FC4-C849-8259-EED9D32E16C2}"/>
              </a:ext>
            </a:extLst>
          </p:cNvPr>
          <p:cNvSpPr txBox="1"/>
          <p:nvPr/>
        </p:nvSpPr>
        <p:spPr>
          <a:xfrm>
            <a:off x="9621226" y="5452559"/>
            <a:ext cx="1800493" cy="70788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M-step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E4FFDD-CC27-C247-9DCF-3B01EF7E41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0291" y="4628821"/>
            <a:ext cx="4064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D033A-C377-4A47-86F5-190774C665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1782" y="4632526"/>
            <a:ext cx="431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5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B64B-3A90-0A49-9FFD-8FB1B180D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A Need to Generalize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0C0FC-731B-F146-8865-61720AB408DD}"/>
              </a:ext>
            </a:extLst>
          </p:cNvPr>
          <p:cNvSpPr txBox="1"/>
          <p:nvPr/>
        </p:nvSpPr>
        <p:spPr>
          <a:xfrm>
            <a:off x="1819469" y="2463282"/>
            <a:ext cx="345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elegans</a:t>
            </a:r>
          </a:p>
        </p:txBody>
      </p:sp>
      <p:pic>
        <p:nvPicPr>
          <p:cNvPr id="8" name="Online Media 7" descr="Experiment to show crows using tools.mp4">
            <a:hlinkClick r:id="" action="ppaction://media"/>
            <a:extLst>
              <a:ext uri="{FF2B5EF4-FFF2-40B4-BE49-F238E27FC236}">
                <a16:creationId xmlns:a16="http://schemas.microsoft.com/office/drawing/2014/main" id="{7FF01B8E-2AF8-F340-AB7F-61A632EF34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2004237"/>
            <a:ext cx="5124242" cy="2882386"/>
          </a:xfrm>
          <a:prstGeom prst="rect">
            <a:avLst/>
          </a:prstGeom>
        </p:spPr>
      </p:pic>
      <p:pic>
        <p:nvPicPr>
          <p:cNvPr id="9" name="Online Media 8" descr="MovieS2_DA609.mp4">
            <a:hlinkClick r:id="" action="ppaction://media"/>
            <a:extLst>
              <a:ext uri="{FF2B5EF4-FFF2-40B4-BE49-F238E27FC236}">
                <a16:creationId xmlns:a16="http://schemas.microsoft.com/office/drawing/2014/main" id="{B9D92664-0D9F-3447-BD2B-F5F02015490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58605" y="2004236"/>
            <a:ext cx="4163448" cy="288238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D2E795-1F4B-454E-B918-8D6BCF37C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944" y="5026840"/>
            <a:ext cx="3570398" cy="6376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Avenir Book" panose="02000503020000020003" pitchFamily="2" charset="0"/>
              </a:rPr>
              <a:t>C. Elegans, foraging</a:t>
            </a:r>
            <a:endParaRPr lang="en-US" sz="2400" b="1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66C5B0-E3D9-2D40-868D-CEB34E32B6C2}"/>
              </a:ext>
            </a:extLst>
          </p:cNvPr>
          <p:cNvSpPr/>
          <p:nvPr/>
        </p:nvSpPr>
        <p:spPr>
          <a:xfrm>
            <a:off x="5776913" y="5018166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New Caledonian Crow </a:t>
            </a: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applying tools</a:t>
            </a:r>
            <a:endParaRPr lang="en-US" sz="2800" b="1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72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6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8D7E168-85E9-794D-8884-C235313117B0}"/>
              </a:ext>
            </a:extLst>
          </p:cNvPr>
          <p:cNvCxnSpPr/>
          <p:nvPr/>
        </p:nvCxnSpPr>
        <p:spPr>
          <a:xfrm>
            <a:off x="3507671" y="2872483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515217-C075-3440-9490-1F7E23779A0C}"/>
              </a:ext>
            </a:extLst>
          </p:cNvPr>
          <p:cNvCxnSpPr/>
          <p:nvPr/>
        </p:nvCxnSpPr>
        <p:spPr>
          <a:xfrm flipV="1">
            <a:off x="4197983" y="3536762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6AB184-4CBE-A043-A2B0-4EC1633F364D}"/>
              </a:ext>
            </a:extLst>
          </p:cNvPr>
          <p:cNvCxnSpPr/>
          <p:nvPr/>
        </p:nvCxnSpPr>
        <p:spPr>
          <a:xfrm flipV="1">
            <a:off x="4470805" y="2445528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B86B75E-3506-A741-81B0-3FFAA76709C3}"/>
              </a:ext>
            </a:extLst>
          </p:cNvPr>
          <p:cNvGrpSpPr/>
          <p:nvPr/>
        </p:nvGrpSpPr>
        <p:grpSpPr>
          <a:xfrm rot="366048">
            <a:off x="4032415" y="2476840"/>
            <a:ext cx="408878" cy="913936"/>
            <a:chOff x="3177962" y="1959254"/>
            <a:chExt cx="346589" cy="77470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A074343-6B8B-FF44-BDB0-CD0395FB09DB}"/>
                </a:ext>
              </a:extLst>
            </p:cNvPr>
            <p:cNvSpPr/>
            <p:nvPr/>
          </p:nvSpPr>
          <p:spPr>
            <a:xfrm rot="13935592">
              <a:off x="2963904" y="2173312"/>
              <a:ext cx="774705" cy="346589"/>
            </a:xfrm>
            <a:prstGeom prst="ellipse">
              <a:avLst/>
            </a:prstGeom>
            <a:solidFill>
              <a:srgbClr val="B39D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B91C727-6E45-8C4D-9740-C8DDAFCF5B36}"/>
                </a:ext>
              </a:extLst>
            </p:cNvPr>
            <p:cNvSpPr/>
            <p:nvPr/>
          </p:nvSpPr>
          <p:spPr>
            <a:xfrm rot="13935592">
              <a:off x="3030226" y="2232842"/>
              <a:ext cx="637425" cy="21030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4AA6E89-88E9-1F45-946A-539C67A77C92}"/>
                </a:ext>
              </a:extLst>
            </p:cNvPr>
            <p:cNvSpPr/>
            <p:nvPr/>
          </p:nvSpPr>
          <p:spPr>
            <a:xfrm rot="13935592">
              <a:off x="3162022" y="2289356"/>
              <a:ext cx="375807" cy="99412"/>
            </a:xfrm>
            <a:prstGeom prst="ellipse">
              <a:avLst/>
            </a:prstGeom>
            <a:solidFill>
              <a:srgbClr val="1F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3DD2570F-F91D-9E4B-9049-C114F4E576C4}"/>
              </a:ext>
            </a:extLst>
          </p:cNvPr>
          <p:cNvSpPr/>
          <p:nvPr/>
        </p:nvSpPr>
        <p:spPr>
          <a:xfrm rot="19168975">
            <a:off x="4546404" y="2941204"/>
            <a:ext cx="1152355" cy="333285"/>
          </a:xfrm>
          <a:prstGeom prst="ellipse">
            <a:avLst/>
          </a:prstGeom>
          <a:solidFill>
            <a:srgbClr val="1D6675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1C1D5BD-0F50-E848-87E4-9C87AFADEA8B}"/>
              </a:ext>
            </a:extLst>
          </p:cNvPr>
          <p:cNvSpPr/>
          <p:nvPr/>
        </p:nvSpPr>
        <p:spPr>
          <a:xfrm rot="19168975">
            <a:off x="4661194" y="3003874"/>
            <a:ext cx="948155" cy="202231"/>
          </a:xfrm>
          <a:prstGeom prst="ellipse">
            <a:avLst/>
          </a:prstGeom>
          <a:solidFill>
            <a:srgbClr val="1D667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1DA07A1-3B2F-1E4E-A060-AAFEDD49FD24}"/>
              </a:ext>
            </a:extLst>
          </p:cNvPr>
          <p:cNvSpPr/>
          <p:nvPr/>
        </p:nvSpPr>
        <p:spPr>
          <a:xfrm rot="19168975">
            <a:off x="4854227" y="3058217"/>
            <a:ext cx="559005" cy="95596"/>
          </a:xfrm>
          <a:prstGeom prst="ellipse">
            <a:avLst/>
          </a:prstGeom>
          <a:solidFill>
            <a:srgbClr val="166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702D414-7361-7343-9E12-829062A8EA3A}"/>
              </a:ext>
            </a:extLst>
          </p:cNvPr>
          <p:cNvGrpSpPr/>
          <p:nvPr/>
        </p:nvGrpSpPr>
        <p:grpSpPr>
          <a:xfrm rot="20534258">
            <a:off x="4931323" y="3522108"/>
            <a:ext cx="797043" cy="601081"/>
            <a:chOff x="3992812" y="2822545"/>
            <a:chExt cx="675620" cy="509511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6FE463-85A3-9D48-A53E-8F3B006E56B1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0076B0D-AE8E-E14F-BDD2-54E8755BC37E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rgbClr val="5E7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49053B9-EC94-AF4B-AF5B-1D075F46792E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E5ECE907-A024-1349-B7D9-B97A3C46D0D9}"/>
              </a:ext>
            </a:extLst>
          </p:cNvPr>
          <p:cNvSpPr/>
          <p:nvPr/>
        </p:nvSpPr>
        <p:spPr>
          <a:xfrm rot="16456228">
            <a:off x="4113666" y="4002834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622FA8A-2529-6443-A320-C56F343FC814}"/>
              </a:ext>
            </a:extLst>
          </p:cNvPr>
          <p:cNvSpPr/>
          <p:nvPr/>
        </p:nvSpPr>
        <p:spPr>
          <a:xfrm rot="16456228">
            <a:off x="4205405" y="4045690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65DEFB9-6C76-7349-870F-CBAD4FF9141F}"/>
              </a:ext>
            </a:extLst>
          </p:cNvPr>
          <p:cNvSpPr/>
          <p:nvPr/>
        </p:nvSpPr>
        <p:spPr>
          <a:xfrm rot="16456228">
            <a:off x="4368883" y="4089567"/>
            <a:ext cx="470586" cy="7596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A3549A0-1718-BD48-B55C-36262644BE53}"/>
              </a:ext>
            </a:extLst>
          </p:cNvPr>
          <p:cNvSpPr/>
          <p:nvPr/>
        </p:nvSpPr>
        <p:spPr>
          <a:xfrm rot="20613508">
            <a:off x="3567839" y="3388223"/>
            <a:ext cx="772533" cy="6984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E141F40-D0A0-064D-8157-C18828362530}"/>
              </a:ext>
            </a:extLst>
          </p:cNvPr>
          <p:cNvSpPr/>
          <p:nvPr/>
        </p:nvSpPr>
        <p:spPr>
          <a:xfrm rot="20613508">
            <a:off x="3690565" y="3525541"/>
            <a:ext cx="535430" cy="4238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92A541E-0422-8C43-BFF3-796F0B5A2808}"/>
              </a:ext>
            </a:extLst>
          </p:cNvPr>
          <p:cNvSpPr/>
          <p:nvPr/>
        </p:nvSpPr>
        <p:spPr>
          <a:xfrm rot="20613508">
            <a:off x="3794661" y="3635534"/>
            <a:ext cx="320007" cy="20033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30F0284-1902-EB45-AE72-8B92A30292B6}"/>
              </a:ext>
            </a:extLst>
          </p:cNvPr>
          <p:cNvCxnSpPr>
            <a:cxnSpLocks/>
          </p:cNvCxnSpPr>
          <p:nvPr/>
        </p:nvCxnSpPr>
        <p:spPr>
          <a:xfrm>
            <a:off x="4470046" y="3540580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F33D2E5-9C44-D249-A80A-ED81FF204A75}"/>
              </a:ext>
            </a:extLst>
          </p:cNvPr>
          <p:cNvCxnSpPr/>
          <p:nvPr/>
        </p:nvCxnSpPr>
        <p:spPr>
          <a:xfrm flipV="1">
            <a:off x="4772140" y="2980819"/>
            <a:ext cx="1163211" cy="61065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3978BA0-7ECF-EE4E-8DE5-1B4A72E7EC9C}"/>
              </a:ext>
            </a:extLst>
          </p:cNvPr>
          <p:cNvCxnSpPr/>
          <p:nvPr/>
        </p:nvCxnSpPr>
        <p:spPr>
          <a:xfrm flipH="1" flipV="1">
            <a:off x="4777197" y="3584427"/>
            <a:ext cx="431012" cy="126122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F6DA113-B433-F846-9DDC-64F8E0AA7EE1}"/>
              </a:ext>
            </a:extLst>
          </p:cNvPr>
          <p:cNvGrpSpPr>
            <a:grpSpLocks noChangeAspect="1"/>
          </p:cNvGrpSpPr>
          <p:nvPr/>
        </p:nvGrpSpPr>
        <p:grpSpPr>
          <a:xfrm>
            <a:off x="1016111" y="2272875"/>
            <a:ext cx="3268473" cy="1657300"/>
            <a:chOff x="871658" y="2451966"/>
            <a:chExt cx="3140150" cy="1592231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3C1A578-5871-CC4A-93E5-EAAC8CBAD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658" y="245196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967ED15D-EBF2-544F-8D93-ACBC631D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8258" y="253652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3F111BA5-619A-D84B-86D5-B6599E7FC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3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5447" y="2624597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013BD68-76B1-FB43-9F60-D30EACBB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3772" y="2707639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98BD80D-4383-DC41-A524-0C7B7AFFEE1C}"/>
                </a:ext>
              </a:extLst>
            </p:cNvPr>
            <p:cNvGrpSpPr/>
            <p:nvPr/>
          </p:nvGrpSpPr>
          <p:grpSpPr>
            <a:xfrm rot="20226719">
              <a:off x="1087923" y="2472522"/>
              <a:ext cx="2923885" cy="1571675"/>
              <a:chOff x="956687" y="1858349"/>
              <a:chExt cx="3308048" cy="1425976"/>
            </a:xfrm>
          </p:grpSpPr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DDC85F4C-B198-F14D-B656-8EE9AFE35F8C}"/>
                  </a:ext>
                </a:extLst>
              </p:cNvPr>
              <p:cNvSpPr/>
              <p:nvPr/>
            </p:nvSpPr>
            <p:spPr>
              <a:xfrm rot="12990820" flipH="1" flipV="1">
                <a:off x="1803205" y="2182419"/>
                <a:ext cx="2368975" cy="689338"/>
              </a:xfrm>
              <a:prstGeom prst="arc">
                <a:avLst>
                  <a:gd name="adj1" fmla="val 11610730"/>
                  <a:gd name="adj2" fmla="val 20711355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EC5EB07B-4FAF-0649-A14F-2A4D45539EFB}"/>
                  </a:ext>
                </a:extLst>
              </p:cNvPr>
              <p:cNvSpPr/>
              <p:nvPr/>
            </p:nvSpPr>
            <p:spPr>
              <a:xfrm rot="13139306" flipH="1" flipV="1">
                <a:off x="1095792" y="1930328"/>
                <a:ext cx="3168943" cy="1234786"/>
              </a:xfrm>
              <a:prstGeom prst="arc">
                <a:avLst>
                  <a:gd name="adj1" fmla="val 11837456"/>
                  <a:gd name="adj2" fmla="val 20167110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FD693E95-77DA-D244-B9A8-2AD1A672C673}"/>
                  </a:ext>
                </a:extLst>
              </p:cNvPr>
              <p:cNvSpPr/>
              <p:nvPr/>
            </p:nvSpPr>
            <p:spPr>
              <a:xfrm rot="12797821" flipH="1" flipV="1">
                <a:off x="1021785" y="1949134"/>
                <a:ext cx="3136220" cy="1335191"/>
              </a:xfrm>
              <a:prstGeom prst="arc">
                <a:avLst>
                  <a:gd name="adj1" fmla="val 12900471"/>
                  <a:gd name="adj2" fmla="val 20305289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56CDFE3C-77C7-6D47-A0E8-CE82962AE477}"/>
                  </a:ext>
                </a:extLst>
              </p:cNvPr>
              <p:cNvSpPr/>
              <p:nvPr/>
            </p:nvSpPr>
            <p:spPr>
              <a:xfrm rot="12714946" flipH="1" flipV="1">
                <a:off x="956687" y="1858349"/>
                <a:ext cx="3136219" cy="1395134"/>
              </a:xfrm>
              <a:prstGeom prst="arc">
                <a:avLst>
                  <a:gd name="adj1" fmla="val 12928462"/>
                  <a:gd name="adj2" fmla="val 20514741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FE58FCF-ED68-ED40-85D4-9D7DD8BE6062}"/>
              </a:ext>
            </a:extLst>
          </p:cNvPr>
          <p:cNvGrpSpPr>
            <a:grpSpLocks noChangeAspect="1"/>
          </p:cNvGrpSpPr>
          <p:nvPr/>
        </p:nvGrpSpPr>
        <p:grpSpPr>
          <a:xfrm>
            <a:off x="2755865" y="2143745"/>
            <a:ext cx="407779" cy="595283"/>
            <a:chOff x="2997556" y="2190199"/>
            <a:chExt cx="383660" cy="560070"/>
          </a:xfrm>
        </p:grpSpPr>
        <p:sp>
          <p:nvSpPr>
            <p:cNvPr id="125" name="Trapezoid 124">
              <a:extLst>
                <a:ext uri="{FF2B5EF4-FFF2-40B4-BE49-F238E27FC236}">
                  <a16:creationId xmlns:a16="http://schemas.microsoft.com/office/drawing/2014/main" id="{4840FB41-8661-D442-849C-41B75BE7CD84}"/>
                </a:ext>
              </a:extLst>
            </p:cNvPr>
            <p:cNvSpPr/>
            <p:nvPr/>
          </p:nvSpPr>
          <p:spPr>
            <a:xfrm rot="5400000">
              <a:off x="2909351" y="2278404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26749C80-BB1F-8747-8246-691EA76A2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6009" y="2308459"/>
              <a:ext cx="198120" cy="326898"/>
            </a:xfrm>
            <a:prstGeom prst="rect">
              <a:avLst/>
            </a:prstGeom>
          </p:spPr>
        </p:pic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CF390698-AB84-4A46-A3D7-85CE2B80F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Task Acquisition (E-step)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D819E-278B-6247-82A1-CC721F18B1E4}"/>
              </a:ext>
            </a:extLst>
          </p:cNvPr>
          <p:cNvSpPr txBox="1"/>
          <p:nvPr/>
        </p:nvSpPr>
        <p:spPr>
          <a:xfrm>
            <a:off x="6096000" y="1728246"/>
            <a:ext cx="6103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Trajectory-level </a:t>
            </a:r>
            <a:r>
              <a:rPr lang="en-US" sz="2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discriminative clustering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57D0C-441C-2A4B-8D2E-BF277AFF86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3203" y="2282561"/>
            <a:ext cx="413590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69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CB433F-C7A6-C04B-9270-F90EBB283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505" y="5823993"/>
            <a:ext cx="2525859" cy="550965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8D7E168-85E9-794D-8884-C235313117B0}"/>
              </a:ext>
            </a:extLst>
          </p:cNvPr>
          <p:cNvCxnSpPr/>
          <p:nvPr/>
        </p:nvCxnSpPr>
        <p:spPr>
          <a:xfrm>
            <a:off x="3507671" y="2872483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515217-C075-3440-9490-1F7E23779A0C}"/>
              </a:ext>
            </a:extLst>
          </p:cNvPr>
          <p:cNvCxnSpPr/>
          <p:nvPr/>
        </p:nvCxnSpPr>
        <p:spPr>
          <a:xfrm flipV="1">
            <a:off x="4197983" y="3536762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6AB184-4CBE-A043-A2B0-4EC1633F364D}"/>
              </a:ext>
            </a:extLst>
          </p:cNvPr>
          <p:cNvCxnSpPr/>
          <p:nvPr/>
        </p:nvCxnSpPr>
        <p:spPr>
          <a:xfrm flipV="1">
            <a:off x="4470805" y="2445528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B86B75E-3506-A741-81B0-3FFAA76709C3}"/>
              </a:ext>
            </a:extLst>
          </p:cNvPr>
          <p:cNvGrpSpPr/>
          <p:nvPr/>
        </p:nvGrpSpPr>
        <p:grpSpPr>
          <a:xfrm rot="366048">
            <a:off x="4032415" y="2476840"/>
            <a:ext cx="408878" cy="913936"/>
            <a:chOff x="3177962" y="1959254"/>
            <a:chExt cx="346589" cy="77470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A074343-6B8B-FF44-BDB0-CD0395FB09DB}"/>
                </a:ext>
              </a:extLst>
            </p:cNvPr>
            <p:cNvSpPr/>
            <p:nvPr/>
          </p:nvSpPr>
          <p:spPr>
            <a:xfrm rot="13935592">
              <a:off x="2963904" y="2173312"/>
              <a:ext cx="774705" cy="346589"/>
            </a:xfrm>
            <a:prstGeom prst="ellipse">
              <a:avLst/>
            </a:prstGeom>
            <a:solidFill>
              <a:srgbClr val="B39D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B91C727-6E45-8C4D-9740-C8DDAFCF5B36}"/>
                </a:ext>
              </a:extLst>
            </p:cNvPr>
            <p:cNvSpPr/>
            <p:nvPr/>
          </p:nvSpPr>
          <p:spPr>
            <a:xfrm rot="13935592">
              <a:off x="3030226" y="2232842"/>
              <a:ext cx="637425" cy="21030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4AA6E89-88E9-1F45-946A-539C67A77C92}"/>
                </a:ext>
              </a:extLst>
            </p:cNvPr>
            <p:cNvSpPr/>
            <p:nvPr/>
          </p:nvSpPr>
          <p:spPr>
            <a:xfrm rot="13935592">
              <a:off x="3162022" y="2289356"/>
              <a:ext cx="375807" cy="99412"/>
            </a:xfrm>
            <a:prstGeom prst="ellipse">
              <a:avLst/>
            </a:prstGeom>
            <a:solidFill>
              <a:srgbClr val="1F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3DD2570F-F91D-9E4B-9049-C114F4E576C4}"/>
              </a:ext>
            </a:extLst>
          </p:cNvPr>
          <p:cNvSpPr/>
          <p:nvPr/>
        </p:nvSpPr>
        <p:spPr>
          <a:xfrm rot="19168975">
            <a:off x="4546404" y="2941204"/>
            <a:ext cx="1152355" cy="333285"/>
          </a:xfrm>
          <a:prstGeom prst="ellipse">
            <a:avLst/>
          </a:prstGeom>
          <a:solidFill>
            <a:srgbClr val="1D6675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1C1D5BD-0F50-E848-87E4-9C87AFADEA8B}"/>
              </a:ext>
            </a:extLst>
          </p:cNvPr>
          <p:cNvSpPr/>
          <p:nvPr/>
        </p:nvSpPr>
        <p:spPr>
          <a:xfrm rot="19168975">
            <a:off x="4661194" y="3003874"/>
            <a:ext cx="948155" cy="202231"/>
          </a:xfrm>
          <a:prstGeom prst="ellipse">
            <a:avLst/>
          </a:prstGeom>
          <a:solidFill>
            <a:srgbClr val="1D667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1DA07A1-3B2F-1E4E-A060-AAFEDD49FD24}"/>
              </a:ext>
            </a:extLst>
          </p:cNvPr>
          <p:cNvSpPr/>
          <p:nvPr/>
        </p:nvSpPr>
        <p:spPr>
          <a:xfrm rot="19168975">
            <a:off x="4854227" y="3058217"/>
            <a:ext cx="559005" cy="95596"/>
          </a:xfrm>
          <a:prstGeom prst="ellipse">
            <a:avLst/>
          </a:prstGeom>
          <a:solidFill>
            <a:srgbClr val="166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702D414-7361-7343-9E12-829062A8EA3A}"/>
              </a:ext>
            </a:extLst>
          </p:cNvPr>
          <p:cNvGrpSpPr/>
          <p:nvPr/>
        </p:nvGrpSpPr>
        <p:grpSpPr>
          <a:xfrm rot="20534258">
            <a:off x="4931323" y="3522108"/>
            <a:ext cx="797043" cy="601081"/>
            <a:chOff x="3992812" y="2822545"/>
            <a:chExt cx="675620" cy="509511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6FE463-85A3-9D48-A53E-8F3B006E56B1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0076B0D-AE8E-E14F-BDD2-54E8755BC37E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rgbClr val="5E7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49053B9-EC94-AF4B-AF5B-1D075F46792E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E5ECE907-A024-1349-B7D9-B97A3C46D0D9}"/>
              </a:ext>
            </a:extLst>
          </p:cNvPr>
          <p:cNvSpPr/>
          <p:nvPr/>
        </p:nvSpPr>
        <p:spPr>
          <a:xfrm rot="16456228">
            <a:off x="4113666" y="4002834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622FA8A-2529-6443-A320-C56F343FC814}"/>
              </a:ext>
            </a:extLst>
          </p:cNvPr>
          <p:cNvSpPr/>
          <p:nvPr/>
        </p:nvSpPr>
        <p:spPr>
          <a:xfrm rot="16456228">
            <a:off x="4205405" y="4045690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65DEFB9-6C76-7349-870F-CBAD4FF9141F}"/>
              </a:ext>
            </a:extLst>
          </p:cNvPr>
          <p:cNvSpPr/>
          <p:nvPr/>
        </p:nvSpPr>
        <p:spPr>
          <a:xfrm rot="16456228">
            <a:off x="4368883" y="4089567"/>
            <a:ext cx="470586" cy="7596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A3549A0-1718-BD48-B55C-36262644BE53}"/>
              </a:ext>
            </a:extLst>
          </p:cNvPr>
          <p:cNvSpPr/>
          <p:nvPr/>
        </p:nvSpPr>
        <p:spPr>
          <a:xfrm rot="20613508">
            <a:off x="3567839" y="3388223"/>
            <a:ext cx="772533" cy="6984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E141F40-D0A0-064D-8157-C18828362530}"/>
              </a:ext>
            </a:extLst>
          </p:cNvPr>
          <p:cNvSpPr/>
          <p:nvPr/>
        </p:nvSpPr>
        <p:spPr>
          <a:xfrm rot="20613508">
            <a:off x="3690565" y="3525541"/>
            <a:ext cx="535430" cy="4238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92A541E-0422-8C43-BFF3-796F0B5A2808}"/>
              </a:ext>
            </a:extLst>
          </p:cNvPr>
          <p:cNvSpPr/>
          <p:nvPr/>
        </p:nvSpPr>
        <p:spPr>
          <a:xfrm rot="20613508">
            <a:off x="3794661" y="3635534"/>
            <a:ext cx="320007" cy="20033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30F0284-1902-EB45-AE72-8B92A30292B6}"/>
              </a:ext>
            </a:extLst>
          </p:cNvPr>
          <p:cNvCxnSpPr>
            <a:cxnSpLocks/>
          </p:cNvCxnSpPr>
          <p:nvPr/>
        </p:nvCxnSpPr>
        <p:spPr>
          <a:xfrm>
            <a:off x="4470046" y="3540580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F33D2E5-9C44-D249-A80A-ED81FF204A75}"/>
              </a:ext>
            </a:extLst>
          </p:cNvPr>
          <p:cNvCxnSpPr/>
          <p:nvPr/>
        </p:nvCxnSpPr>
        <p:spPr>
          <a:xfrm flipV="1">
            <a:off x="4772140" y="2980819"/>
            <a:ext cx="1163211" cy="61065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3978BA0-7ECF-EE4E-8DE5-1B4A72E7EC9C}"/>
              </a:ext>
            </a:extLst>
          </p:cNvPr>
          <p:cNvCxnSpPr/>
          <p:nvPr/>
        </p:nvCxnSpPr>
        <p:spPr>
          <a:xfrm flipH="1" flipV="1">
            <a:off x="4777197" y="3584427"/>
            <a:ext cx="431012" cy="126122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F6DA113-B433-F846-9DDC-64F8E0AA7EE1}"/>
              </a:ext>
            </a:extLst>
          </p:cNvPr>
          <p:cNvGrpSpPr>
            <a:grpSpLocks noChangeAspect="1"/>
          </p:cNvGrpSpPr>
          <p:nvPr/>
        </p:nvGrpSpPr>
        <p:grpSpPr>
          <a:xfrm>
            <a:off x="1016111" y="2272875"/>
            <a:ext cx="3268473" cy="1657300"/>
            <a:chOff x="871658" y="2451966"/>
            <a:chExt cx="3140150" cy="1592231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3C1A578-5871-CC4A-93E5-EAAC8CBAD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658" y="245196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967ED15D-EBF2-544F-8D93-ACBC631D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8258" y="253652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3F111BA5-619A-D84B-86D5-B6599E7FC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5447" y="2624597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013BD68-76B1-FB43-9F60-D30EACBB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3772" y="2707639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98BD80D-4383-DC41-A524-0C7B7AFFEE1C}"/>
                </a:ext>
              </a:extLst>
            </p:cNvPr>
            <p:cNvGrpSpPr/>
            <p:nvPr/>
          </p:nvGrpSpPr>
          <p:grpSpPr>
            <a:xfrm rot="20226719">
              <a:off x="1087923" y="2472522"/>
              <a:ext cx="2923885" cy="1571675"/>
              <a:chOff x="956687" y="1858349"/>
              <a:chExt cx="3308048" cy="1425976"/>
            </a:xfrm>
          </p:grpSpPr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DDC85F4C-B198-F14D-B656-8EE9AFE35F8C}"/>
                  </a:ext>
                </a:extLst>
              </p:cNvPr>
              <p:cNvSpPr/>
              <p:nvPr/>
            </p:nvSpPr>
            <p:spPr>
              <a:xfrm rot="12990820" flipH="1" flipV="1">
                <a:off x="1803205" y="2182419"/>
                <a:ext cx="2368975" cy="689338"/>
              </a:xfrm>
              <a:prstGeom prst="arc">
                <a:avLst>
                  <a:gd name="adj1" fmla="val 11610730"/>
                  <a:gd name="adj2" fmla="val 20711355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EC5EB07B-4FAF-0649-A14F-2A4D45539EFB}"/>
                  </a:ext>
                </a:extLst>
              </p:cNvPr>
              <p:cNvSpPr/>
              <p:nvPr/>
            </p:nvSpPr>
            <p:spPr>
              <a:xfrm rot="13139306" flipH="1" flipV="1">
                <a:off x="1095792" y="1930328"/>
                <a:ext cx="3168943" cy="1234786"/>
              </a:xfrm>
              <a:prstGeom prst="arc">
                <a:avLst>
                  <a:gd name="adj1" fmla="val 11837456"/>
                  <a:gd name="adj2" fmla="val 20167110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FD693E95-77DA-D244-B9A8-2AD1A672C673}"/>
                  </a:ext>
                </a:extLst>
              </p:cNvPr>
              <p:cNvSpPr/>
              <p:nvPr/>
            </p:nvSpPr>
            <p:spPr>
              <a:xfrm rot="12797821" flipH="1" flipV="1">
                <a:off x="1021785" y="1949134"/>
                <a:ext cx="3136220" cy="1335191"/>
              </a:xfrm>
              <a:prstGeom prst="arc">
                <a:avLst>
                  <a:gd name="adj1" fmla="val 12900471"/>
                  <a:gd name="adj2" fmla="val 20305289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56CDFE3C-77C7-6D47-A0E8-CE82962AE477}"/>
                  </a:ext>
                </a:extLst>
              </p:cNvPr>
              <p:cNvSpPr/>
              <p:nvPr/>
            </p:nvSpPr>
            <p:spPr>
              <a:xfrm rot="12714946" flipH="1" flipV="1">
                <a:off x="956687" y="1858349"/>
                <a:ext cx="3136219" cy="1395134"/>
              </a:xfrm>
              <a:prstGeom prst="arc">
                <a:avLst>
                  <a:gd name="adj1" fmla="val 12928462"/>
                  <a:gd name="adj2" fmla="val 20514741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FE58FCF-ED68-ED40-85D4-9D7DD8BE6062}"/>
              </a:ext>
            </a:extLst>
          </p:cNvPr>
          <p:cNvGrpSpPr>
            <a:grpSpLocks noChangeAspect="1"/>
          </p:cNvGrpSpPr>
          <p:nvPr/>
        </p:nvGrpSpPr>
        <p:grpSpPr>
          <a:xfrm>
            <a:off x="2755865" y="2143745"/>
            <a:ext cx="407779" cy="595283"/>
            <a:chOff x="2997556" y="2190199"/>
            <a:chExt cx="383660" cy="560070"/>
          </a:xfrm>
        </p:grpSpPr>
        <p:sp>
          <p:nvSpPr>
            <p:cNvPr id="125" name="Trapezoid 124">
              <a:extLst>
                <a:ext uri="{FF2B5EF4-FFF2-40B4-BE49-F238E27FC236}">
                  <a16:creationId xmlns:a16="http://schemas.microsoft.com/office/drawing/2014/main" id="{4840FB41-8661-D442-849C-41B75BE7CD84}"/>
                </a:ext>
              </a:extLst>
            </p:cNvPr>
            <p:cNvSpPr/>
            <p:nvPr/>
          </p:nvSpPr>
          <p:spPr>
            <a:xfrm rot="5400000">
              <a:off x="2909351" y="2278404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26749C80-BB1F-8747-8246-691EA76A2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86009" y="2308459"/>
              <a:ext cx="198120" cy="326898"/>
            </a:xfrm>
            <a:prstGeom prst="rect">
              <a:avLst/>
            </a:prstGeom>
          </p:spPr>
        </p:pic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CF390698-AB84-4A46-A3D7-85CE2B80F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Task Acquisition (E-step)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D819E-278B-6247-82A1-CC721F18B1E4}"/>
              </a:ext>
            </a:extLst>
          </p:cNvPr>
          <p:cNvSpPr txBox="1"/>
          <p:nvPr/>
        </p:nvSpPr>
        <p:spPr>
          <a:xfrm>
            <a:off x="6096000" y="1728246"/>
            <a:ext cx="6103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Trajectory-level </a:t>
            </a:r>
            <a:r>
              <a:rPr lang="en-US" sz="2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discriminative clustering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57D0C-441C-2A4B-8D2E-BF277AFF86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3203" y="2268273"/>
            <a:ext cx="4135903" cy="73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E994B2-BE83-4A46-AFA8-D4FC043DF8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23297" y="4054668"/>
            <a:ext cx="3884969" cy="209665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AF797487-6A5A-9F45-800A-D241A102EA09}"/>
              </a:ext>
            </a:extLst>
          </p:cNvPr>
          <p:cNvSpPr txBox="1"/>
          <p:nvPr/>
        </p:nvSpPr>
        <p:spPr>
          <a:xfrm>
            <a:off x="1313667" y="5228620"/>
            <a:ext cx="6103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Conditional independence assumption</a:t>
            </a:r>
          </a:p>
        </p:txBody>
      </p:sp>
    </p:spTree>
    <p:extLst>
      <p:ext uri="{BB962C8B-B14F-4D97-AF65-F5344CB8AC3E}">
        <p14:creationId xmlns:p14="http://schemas.microsoft.com/office/powerpoint/2010/main" val="3816568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CFB99-6B8B-2B4A-A5AF-EC18FFBE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Meta-train (M-step)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875C7-C33B-594B-A76D-B7808DFE7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2" y="2502025"/>
            <a:ext cx="5915297" cy="5943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C77553-8341-C245-9411-8BEC627420B8}"/>
              </a:ext>
            </a:extLst>
          </p:cNvPr>
          <p:cNvCxnSpPr/>
          <p:nvPr/>
        </p:nvCxnSpPr>
        <p:spPr>
          <a:xfrm>
            <a:off x="8461676" y="2863643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E4B8A1-EC65-8340-8767-1E3E71ED0879}"/>
              </a:ext>
            </a:extLst>
          </p:cNvPr>
          <p:cNvCxnSpPr/>
          <p:nvPr/>
        </p:nvCxnSpPr>
        <p:spPr>
          <a:xfrm flipV="1">
            <a:off x="9151988" y="3527922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75A107-A835-B949-B780-C3D3B669AAB9}"/>
              </a:ext>
            </a:extLst>
          </p:cNvPr>
          <p:cNvCxnSpPr/>
          <p:nvPr/>
        </p:nvCxnSpPr>
        <p:spPr>
          <a:xfrm flipV="1">
            <a:off x="9424810" y="2436688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97AD61A-6CD8-AB45-8648-F50417F394A7}"/>
              </a:ext>
            </a:extLst>
          </p:cNvPr>
          <p:cNvSpPr/>
          <p:nvPr/>
        </p:nvSpPr>
        <p:spPr>
          <a:xfrm rot="14301640">
            <a:off x="8733891" y="2720529"/>
            <a:ext cx="913936" cy="4088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0C1754-7231-2641-A62F-517A427FAECD}"/>
              </a:ext>
            </a:extLst>
          </p:cNvPr>
          <p:cNvSpPr/>
          <p:nvPr/>
        </p:nvSpPr>
        <p:spPr>
          <a:xfrm rot="14301640">
            <a:off x="8813228" y="2790524"/>
            <a:ext cx="751984" cy="2481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18A35A-B7A1-B947-818E-0BE2EDA438F7}"/>
              </a:ext>
            </a:extLst>
          </p:cNvPr>
          <p:cNvSpPr/>
          <p:nvPr/>
        </p:nvSpPr>
        <p:spPr>
          <a:xfrm rot="14301640">
            <a:off x="8968570" y="2857312"/>
            <a:ext cx="443348" cy="11727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6E8409-F5B0-2D4B-97FE-9BFC0975B631}"/>
              </a:ext>
            </a:extLst>
          </p:cNvPr>
          <p:cNvSpPr/>
          <p:nvPr/>
        </p:nvSpPr>
        <p:spPr>
          <a:xfrm rot="19168975">
            <a:off x="9500409" y="2932364"/>
            <a:ext cx="1152355" cy="3332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4B3444-3362-1C45-9B5D-5243A8439C88}"/>
              </a:ext>
            </a:extLst>
          </p:cNvPr>
          <p:cNvSpPr/>
          <p:nvPr/>
        </p:nvSpPr>
        <p:spPr>
          <a:xfrm rot="19168975">
            <a:off x="9615199" y="2995035"/>
            <a:ext cx="948155" cy="20223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B07044E-2EC7-5F43-B9D7-62DAA0361EF9}"/>
              </a:ext>
            </a:extLst>
          </p:cNvPr>
          <p:cNvSpPr/>
          <p:nvPr/>
        </p:nvSpPr>
        <p:spPr>
          <a:xfrm rot="19168975">
            <a:off x="9808232" y="3049377"/>
            <a:ext cx="559005" cy="9559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1E2729-A8BB-9E44-9BDE-3A087994841A}"/>
              </a:ext>
            </a:extLst>
          </p:cNvPr>
          <p:cNvSpPr/>
          <p:nvPr/>
        </p:nvSpPr>
        <p:spPr>
          <a:xfrm rot="12074597">
            <a:off x="9904102" y="3599461"/>
            <a:ext cx="655804" cy="364726"/>
          </a:xfrm>
          <a:prstGeom prst="ellipse">
            <a:avLst/>
          </a:prstGeom>
          <a:solidFill>
            <a:srgbClr val="2E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ACA389-9474-D24B-ADA5-C1529CDB13AF}"/>
              </a:ext>
            </a:extLst>
          </p:cNvPr>
          <p:cNvSpPr/>
          <p:nvPr/>
        </p:nvSpPr>
        <p:spPr>
          <a:xfrm rot="12074597">
            <a:off x="10040696" y="3695705"/>
            <a:ext cx="386643" cy="172408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674DA0-BB49-4446-B409-6A23F2F618DD}"/>
              </a:ext>
            </a:extLst>
          </p:cNvPr>
          <p:cNvSpPr/>
          <p:nvPr/>
        </p:nvSpPr>
        <p:spPr>
          <a:xfrm rot="16456228">
            <a:off x="9067672" y="3993995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67B5C0-ECDB-FA4C-884D-E5A62A57697C}"/>
              </a:ext>
            </a:extLst>
          </p:cNvPr>
          <p:cNvSpPr/>
          <p:nvPr/>
        </p:nvSpPr>
        <p:spPr>
          <a:xfrm rot="16456228">
            <a:off x="9159411" y="4036850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51DAFCC-445A-A745-9555-14B2297ED7F1}"/>
              </a:ext>
            </a:extLst>
          </p:cNvPr>
          <p:cNvSpPr/>
          <p:nvPr/>
        </p:nvSpPr>
        <p:spPr>
          <a:xfrm rot="20613508">
            <a:off x="8521844" y="3379383"/>
            <a:ext cx="772533" cy="6984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EC8C151-4296-954C-B915-A0E655617DD4}"/>
              </a:ext>
            </a:extLst>
          </p:cNvPr>
          <p:cNvSpPr/>
          <p:nvPr/>
        </p:nvSpPr>
        <p:spPr>
          <a:xfrm rot="20613508">
            <a:off x="8644570" y="3516702"/>
            <a:ext cx="535430" cy="4238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1F79F34-7AE7-A44E-945E-C52C55BB5B93}"/>
              </a:ext>
            </a:extLst>
          </p:cNvPr>
          <p:cNvSpPr/>
          <p:nvPr/>
        </p:nvSpPr>
        <p:spPr>
          <a:xfrm rot="20613508">
            <a:off x="8748667" y="3626694"/>
            <a:ext cx="320007" cy="2003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88EBE6-0663-1448-9C7E-73D866692003}"/>
              </a:ext>
            </a:extLst>
          </p:cNvPr>
          <p:cNvCxnSpPr>
            <a:cxnSpLocks/>
          </p:cNvCxnSpPr>
          <p:nvPr/>
        </p:nvCxnSpPr>
        <p:spPr>
          <a:xfrm>
            <a:off x="9424052" y="3531741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F153FB-3D82-C943-8C4E-B03EB5270FA8}"/>
              </a:ext>
            </a:extLst>
          </p:cNvPr>
          <p:cNvCxnSpPr/>
          <p:nvPr/>
        </p:nvCxnSpPr>
        <p:spPr>
          <a:xfrm flipV="1">
            <a:off x="9726145" y="2971979"/>
            <a:ext cx="1163211" cy="61065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B606C2-D418-4648-9483-EC22CD0E186E}"/>
              </a:ext>
            </a:extLst>
          </p:cNvPr>
          <p:cNvCxnSpPr/>
          <p:nvPr/>
        </p:nvCxnSpPr>
        <p:spPr>
          <a:xfrm flipH="1" flipV="1">
            <a:off x="9731202" y="3575587"/>
            <a:ext cx="431012" cy="1261223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2A28FA-A838-CF4A-A12A-9FEA7ED018E5}"/>
              </a:ext>
            </a:extLst>
          </p:cNvPr>
          <p:cNvGrpSpPr/>
          <p:nvPr/>
        </p:nvGrpSpPr>
        <p:grpSpPr>
          <a:xfrm rot="20534258">
            <a:off x="9893783" y="3523786"/>
            <a:ext cx="797043" cy="601081"/>
            <a:chOff x="3992812" y="2822545"/>
            <a:chExt cx="675620" cy="50951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66B5F-B0C3-754B-98FB-C013981BF3D3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BC160B0-3A6B-A346-B45C-02D6162488F3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FA3B08A-6CEF-2342-B504-1316CFD0B97A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702BE38-26FA-9D41-98CA-C7A15FF0EA04}"/>
              </a:ext>
            </a:extLst>
          </p:cNvPr>
          <p:cNvSpPr txBox="1"/>
          <p:nvPr/>
        </p:nvSpPr>
        <p:spPr>
          <a:xfrm>
            <a:off x="10622475" y="3833443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2E2C25-7F60-B147-B2EC-43ADC830B6C5}"/>
              </a:ext>
            </a:extLst>
          </p:cNvPr>
          <p:cNvSpPr txBox="1"/>
          <p:nvPr/>
        </p:nvSpPr>
        <p:spPr>
          <a:xfrm>
            <a:off x="10134198" y="4095019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F29DE3-43C1-5047-9760-E49EF0B7C1F5}"/>
              </a:ext>
            </a:extLst>
          </p:cNvPr>
          <p:cNvSpPr txBox="1"/>
          <p:nvPr/>
        </p:nvSpPr>
        <p:spPr>
          <a:xfrm>
            <a:off x="10474342" y="3122551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BF2EEB-5C7E-7942-8355-F449E618F65D}"/>
              </a:ext>
            </a:extLst>
          </p:cNvPr>
          <p:cNvSpPr txBox="1"/>
          <p:nvPr/>
        </p:nvSpPr>
        <p:spPr>
          <a:xfrm>
            <a:off x="896956" y="1902454"/>
            <a:ext cx="7015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Policy </a:t>
            </a:r>
            <a:r>
              <a:rPr lang="en-US" sz="2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learns updated task distribution 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89CCB9A-C01A-5A48-A382-618E7AB3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349" y="3410211"/>
            <a:ext cx="3471862" cy="32296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8FB24D8-9C85-7845-9A33-D6ABF6B96FBE}"/>
              </a:ext>
            </a:extLst>
          </p:cNvPr>
          <p:cNvSpPr txBox="1"/>
          <p:nvPr/>
        </p:nvSpPr>
        <p:spPr>
          <a:xfrm>
            <a:off x="1499274" y="3356173"/>
            <a:ext cx="7015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i.e.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207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CFB99-6B8B-2B4A-A5AF-EC18FFBE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Meta-train (M-step)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875C7-C33B-594B-A76D-B7808DFE7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2" y="2502025"/>
            <a:ext cx="5915297" cy="5943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C77553-8341-C245-9411-8BEC627420B8}"/>
              </a:ext>
            </a:extLst>
          </p:cNvPr>
          <p:cNvCxnSpPr/>
          <p:nvPr/>
        </p:nvCxnSpPr>
        <p:spPr>
          <a:xfrm>
            <a:off x="8461676" y="2863643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E4B8A1-EC65-8340-8767-1E3E71ED0879}"/>
              </a:ext>
            </a:extLst>
          </p:cNvPr>
          <p:cNvCxnSpPr/>
          <p:nvPr/>
        </p:nvCxnSpPr>
        <p:spPr>
          <a:xfrm flipV="1">
            <a:off x="9151988" y="3527922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75A107-A835-B949-B780-C3D3B669AAB9}"/>
              </a:ext>
            </a:extLst>
          </p:cNvPr>
          <p:cNvCxnSpPr/>
          <p:nvPr/>
        </p:nvCxnSpPr>
        <p:spPr>
          <a:xfrm flipV="1">
            <a:off x="9424810" y="2436688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97AD61A-6CD8-AB45-8648-F50417F394A7}"/>
              </a:ext>
            </a:extLst>
          </p:cNvPr>
          <p:cNvSpPr/>
          <p:nvPr/>
        </p:nvSpPr>
        <p:spPr>
          <a:xfrm rot="14301640">
            <a:off x="8733891" y="2720529"/>
            <a:ext cx="913936" cy="4088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0C1754-7231-2641-A62F-517A427FAECD}"/>
              </a:ext>
            </a:extLst>
          </p:cNvPr>
          <p:cNvSpPr/>
          <p:nvPr/>
        </p:nvSpPr>
        <p:spPr>
          <a:xfrm rot="14301640">
            <a:off x="8813228" y="2790524"/>
            <a:ext cx="751984" cy="2481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18A35A-B7A1-B947-818E-0BE2EDA438F7}"/>
              </a:ext>
            </a:extLst>
          </p:cNvPr>
          <p:cNvSpPr/>
          <p:nvPr/>
        </p:nvSpPr>
        <p:spPr>
          <a:xfrm rot="14301640">
            <a:off x="8968570" y="2857312"/>
            <a:ext cx="443348" cy="11727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6E8409-F5B0-2D4B-97FE-9BFC0975B631}"/>
              </a:ext>
            </a:extLst>
          </p:cNvPr>
          <p:cNvSpPr/>
          <p:nvPr/>
        </p:nvSpPr>
        <p:spPr>
          <a:xfrm rot="19168975">
            <a:off x="9500409" y="2932364"/>
            <a:ext cx="1152355" cy="3332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4B3444-3362-1C45-9B5D-5243A8439C88}"/>
              </a:ext>
            </a:extLst>
          </p:cNvPr>
          <p:cNvSpPr/>
          <p:nvPr/>
        </p:nvSpPr>
        <p:spPr>
          <a:xfrm rot="19168975">
            <a:off x="9615199" y="2995035"/>
            <a:ext cx="948155" cy="20223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B07044E-2EC7-5F43-B9D7-62DAA0361EF9}"/>
              </a:ext>
            </a:extLst>
          </p:cNvPr>
          <p:cNvSpPr/>
          <p:nvPr/>
        </p:nvSpPr>
        <p:spPr>
          <a:xfrm rot="19168975">
            <a:off x="9808232" y="3049377"/>
            <a:ext cx="559005" cy="9559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1E2729-A8BB-9E44-9BDE-3A087994841A}"/>
              </a:ext>
            </a:extLst>
          </p:cNvPr>
          <p:cNvSpPr/>
          <p:nvPr/>
        </p:nvSpPr>
        <p:spPr>
          <a:xfrm rot="12074597">
            <a:off x="9904102" y="3599461"/>
            <a:ext cx="655804" cy="364726"/>
          </a:xfrm>
          <a:prstGeom prst="ellipse">
            <a:avLst/>
          </a:prstGeom>
          <a:solidFill>
            <a:srgbClr val="2E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ACA389-9474-D24B-ADA5-C1529CDB13AF}"/>
              </a:ext>
            </a:extLst>
          </p:cNvPr>
          <p:cNvSpPr/>
          <p:nvPr/>
        </p:nvSpPr>
        <p:spPr>
          <a:xfrm rot="12074597">
            <a:off x="10040696" y="3695705"/>
            <a:ext cx="386643" cy="172408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674DA0-BB49-4446-B409-6A23F2F618DD}"/>
              </a:ext>
            </a:extLst>
          </p:cNvPr>
          <p:cNvSpPr/>
          <p:nvPr/>
        </p:nvSpPr>
        <p:spPr>
          <a:xfrm rot="16456228">
            <a:off x="9067672" y="3993995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67B5C0-ECDB-FA4C-884D-E5A62A57697C}"/>
              </a:ext>
            </a:extLst>
          </p:cNvPr>
          <p:cNvSpPr/>
          <p:nvPr/>
        </p:nvSpPr>
        <p:spPr>
          <a:xfrm rot="16456228">
            <a:off x="9159411" y="4036850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1B4B6A-3DD8-4B4D-BE93-B36ADE7B55CD}"/>
              </a:ext>
            </a:extLst>
          </p:cNvPr>
          <p:cNvSpPr/>
          <p:nvPr/>
        </p:nvSpPr>
        <p:spPr>
          <a:xfrm rot="16456228">
            <a:off x="9322888" y="4080728"/>
            <a:ext cx="470586" cy="7596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51DAFCC-445A-A745-9555-14B2297ED7F1}"/>
              </a:ext>
            </a:extLst>
          </p:cNvPr>
          <p:cNvSpPr/>
          <p:nvPr/>
        </p:nvSpPr>
        <p:spPr>
          <a:xfrm rot="20613508">
            <a:off x="8521844" y="3379383"/>
            <a:ext cx="772533" cy="6984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EC8C151-4296-954C-B915-A0E655617DD4}"/>
              </a:ext>
            </a:extLst>
          </p:cNvPr>
          <p:cNvSpPr/>
          <p:nvPr/>
        </p:nvSpPr>
        <p:spPr>
          <a:xfrm rot="20613508">
            <a:off x="8644570" y="3516702"/>
            <a:ext cx="535430" cy="4238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1F79F34-7AE7-A44E-945E-C52C55BB5B93}"/>
              </a:ext>
            </a:extLst>
          </p:cNvPr>
          <p:cNvSpPr/>
          <p:nvPr/>
        </p:nvSpPr>
        <p:spPr>
          <a:xfrm rot="20613508">
            <a:off x="8748667" y="3626694"/>
            <a:ext cx="320007" cy="2003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88EBE6-0663-1448-9C7E-73D866692003}"/>
              </a:ext>
            </a:extLst>
          </p:cNvPr>
          <p:cNvCxnSpPr>
            <a:cxnSpLocks/>
          </p:cNvCxnSpPr>
          <p:nvPr/>
        </p:nvCxnSpPr>
        <p:spPr>
          <a:xfrm>
            <a:off x="9424052" y="3531741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F153FB-3D82-C943-8C4E-B03EB5270FA8}"/>
              </a:ext>
            </a:extLst>
          </p:cNvPr>
          <p:cNvCxnSpPr/>
          <p:nvPr/>
        </p:nvCxnSpPr>
        <p:spPr>
          <a:xfrm flipV="1">
            <a:off x="9726145" y="2971979"/>
            <a:ext cx="1163211" cy="61065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B606C2-D418-4648-9483-EC22CD0E186E}"/>
              </a:ext>
            </a:extLst>
          </p:cNvPr>
          <p:cNvCxnSpPr/>
          <p:nvPr/>
        </p:nvCxnSpPr>
        <p:spPr>
          <a:xfrm flipH="1" flipV="1">
            <a:off x="9731202" y="3575587"/>
            <a:ext cx="431012" cy="1261223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2A28FA-A838-CF4A-A12A-9FEA7ED018E5}"/>
              </a:ext>
            </a:extLst>
          </p:cNvPr>
          <p:cNvGrpSpPr/>
          <p:nvPr/>
        </p:nvGrpSpPr>
        <p:grpSpPr>
          <a:xfrm rot="20534258">
            <a:off x="9893783" y="3523786"/>
            <a:ext cx="797043" cy="601081"/>
            <a:chOff x="3992812" y="2822545"/>
            <a:chExt cx="675620" cy="50951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66B5F-B0C3-754B-98FB-C013981BF3D3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BC160B0-3A6B-A346-B45C-02D6162488F3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FA3B08A-6CEF-2342-B504-1316CFD0B97A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702BE38-26FA-9D41-98CA-C7A15FF0EA04}"/>
              </a:ext>
            </a:extLst>
          </p:cNvPr>
          <p:cNvSpPr txBox="1"/>
          <p:nvPr/>
        </p:nvSpPr>
        <p:spPr>
          <a:xfrm>
            <a:off x="10622475" y="3833443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2E2C25-7F60-B147-B2EC-43ADC830B6C5}"/>
              </a:ext>
            </a:extLst>
          </p:cNvPr>
          <p:cNvSpPr txBox="1"/>
          <p:nvPr/>
        </p:nvSpPr>
        <p:spPr>
          <a:xfrm>
            <a:off x="10134198" y="4095019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F29DE3-43C1-5047-9760-E49EF0B7C1F5}"/>
              </a:ext>
            </a:extLst>
          </p:cNvPr>
          <p:cNvSpPr txBox="1"/>
          <p:nvPr/>
        </p:nvSpPr>
        <p:spPr>
          <a:xfrm>
            <a:off x="10474342" y="3122551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BF2EEB-5C7E-7942-8355-F449E618F65D}"/>
              </a:ext>
            </a:extLst>
          </p:cNvPr>
          <p:cNvSpPr txBox="1"/>
          <p:nvPr/>
        </p:nvSpPr>
        <p:spPr>
          <a:xfrm>
            <a:off x="896956" y="1902454"/>
            <a:ext cx="7015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Policy </a:t>
            </a:r>
            <a:r>
              <a:rPr lang="en-US" sz="2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learns updated task distribution 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89CCB9A-C01A-5A48-A382-618E7AB3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349" y="3410211"/>
            <a:ext cx="3471862" cy="32296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2658798-2085-CF4B-A325-5E462C4EE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13" y="5158564"/>
            <a:ext cx="5684425" cy="78305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8724AAA-199E-E54D-AB95-93EC47BB6BA9}"/>
              </a:ext>
            </a:extLst>
          </p:cNvPr>
          <p:cNvSpPr txBox="1"/>
          <p:nvPr/>
        </p:nvSpPr>
        <p:spPr>
          <a:xfrm>
            <a:off x="995632" y="4521173"/>
            <a:ext cx="7015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Density-based Exploration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ACBCC18-38AC-E249-B78D-1C190BE5B15A}"/>
              </a:ext>
            </a:extLst>
          </p:cNvPr>
          <p:cNvCxnSpPr/>
          <p:nvPr/>
        </p:nvCxnSpPr>
        <p:spPr>
          <a:xfrm>
            <a:off x="2469180" y="5955911"/>
            <a:ext cx="81624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FB24D8-9C85-7845-9A33-D6ABF6B96FBE}"/>
              </a:ext>
            </a:extLst>
          </p:cNvPr>
          <p:cNvSpPr txBox="1"/>
          <p:nvPr/>
        </p:nvSpPr>
        <p:spPr>
          <a:xfrm>
            <a:off x="1499274" y="3356173"/>
            <a:ext cx="7015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i.e.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428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A7EE-BD24-AE45-94D2-CB80F6387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Effect of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78413A-B1A6-5647-91FB-6F0C0846DB26}"/>
              </a:ext>
            </a:extLst>
          </p:cNvPr>
          <p:cNvSpPr/>
          <p:nvPr/>
        </p:nvSpPr>
        <p:spPr>
          <a:xfrm>
            <a:off x="3286131" y="6123543"/>
            <a:ext cx="50833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Structure v. Diversity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F8E451-2672-864D-B619-84D53E83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63" y="1722437"/>
            <a:ext cx="11164512" cy="4146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3902DA-B41C-D84F-B682-610FA0374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4" y="685796"/>
            <a:ext cx="400045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86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111F58-C2E5-C34E-8893-B21D8AC04694}"/>
              </a:ext>
            </a:extLst>
          </p:cNvPr>
          <p:cNvGrpSpPr/>
          <p:nvPr/>
        </p:nvGrpSpPr>
        <p:grpSpPr>
          <a:xfrm>
            <a:off x="380994" y="2215760"/>
            <a:ext cx="5634038" cy="3470004"/>
            <a:chOff x="781048" y="1887140"/>
            <a:chExt cx="5634038" cy="3470004"/>
          </a:xfrm>
        </p:grpSpPr>
        <p:pic>
          <p:nvPicPr>
            <p:cNvPr id="13" name="Online Media 12" descr="stalling.mp4">
              <a:hlinkClick r:id="" action="ppaction://media"/>
              <a:extLst>
                <a:ext uri="{FF2B5EF4-FFF2-40B4-BE49-F238E27FC236}">
                  <a16:creationId xmlns:a16="http://schemas.microsoft.com/office/drawing/2014/main" id="{9574EDF4-4DDB-154C-B456-3C61AE5510DF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838200" y="1887140"/>
              <a:ext cx="2619375" cy="3274219"/>
            </a:xfrm>
            <a:prstGeom prst="rect">
              <a:avLst/>
            </a:prstGeom>
          </p:spPr>
        </p:pic>
        <p:pic>
          <p:nvPicPr>
            <p:cNvPr id="14" name="Online Media 13" descr="test1570461149.5319092_10_1.mp4">
              <a:hlinkClick r:id="" action="ppaction://media"/>
              <a:extLst>
                <a:ext uri="{FF2B5EF4-FFF2-40B4-BE49-F238E27FC236}">
                  <a16:creationId xmlns:a16="http://schemas.microsoft.com/office/drawing/2014/main" id="{487283F6-41CD-3C43-AB87-5DE67EC2A663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3567343" y="1887140"/>
              <a:ext cx="2618842" cy="327355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ECD2ECD-D9A0-5248-BB83-6D59F800B6A8}"/>
                </a:ext>
              </a:extLst>
            </p:cNvPr>
            <p:cNvSpPr/>
            <p:nvPr/>
          </p:nvSpPr>
          <p:spPr>
            <a:xfrm>
              <a:off x="781048" y="4486275"/>
              <a:ext cx="5634038" cy="870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Experimental Setting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719" y="2215759"/>
            <a:ext cx="2599135" cy="2599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283" y="2215759"/>
            <a:ext cx="2599135" cy="2599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CDFB28-0C3B-CF44-9F5C-399851EBD157}"/>
              </a:ext>
            </a:extLst>
          </p:cNvPr>
          <p:cNvSpPr txBox="1"/>
          <p:nvPr/>
        </p:nvSpPr>
        <p:spPr>
          <a:xfrm>
            <a:off x="1420672" y="5272084"/>
            <a:ext cx="3929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Visual Navigation </a:t>
            </a: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in </a:t>
            </a:r>
            <a:r>
              <a:rPr lang="en-US" sz="2800" dirty="0" err="1">
                <a:latin typeface="Avenir Book" panose="02000503020000020003" pitchFamily="2" charset="0"/>
              </a:rPr>
              <a:t>VizDoom</a:t>
            </a:r>
            <a:endParaRPr lang="en-US" sz="2800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866B3F-F1BA-494F-935E-4D23B512DDE8}"/>
              </a:ext>
            </a:extLst>
          </p:cNvPr>
          <p:cNvSpPr txBox="1"/>
          <p:nvPr/>
        </p:nvSpPr>
        <p:spPr>
          <a:xfrm>
            <a:off x="7261017" y="5357812"/>
            <a:ext cx="3929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Object Pushing </a:t>
            </a: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with Sawyer in </a:t>
            </a:r>
            <a:r>
              <a:rPr lang="en-US" sz="2800" dirty="0" err="1">
                <a:latin typeface="Avenir Book" panose="02000503020000020003" pitchFamily="2" charset="0"/>
              </a:rPr>
              <a:t>MuJoCo</a:t>
            </a:r>
            <a:endParaRPr lang="en-US" sz="28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8948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25F6-7CDF-934C-9BC5-1D802353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kind of tasks are discovered?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558677-E9BF-7940-BA87-68E724201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114" y="2638425"/>
            <a:ext cx="2103120" cy="21031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834EF5-1354-AE48-A371-7D1FDFD74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079" y="2638425"/>
            <a:ext cx="2103120" cy="21031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E96FA6-8FAF-994E-8FE9-893E20F9A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569" y="2638425"/>
            <a:ext cx="2103120" cy="21031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2F722-C7C2-5B45-B8B9-858FC2501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359" y="2638425"/>
            <a:ext cx="2103120" cy="21031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4DA9851-F5FC-1340-9C47-DB46CFCC3E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67" y="2638425"/>
            <a:ext cx="2103120" cy="21031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12C69A-58F6-0B4E-9999-DE8CB63CE1D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95773" y="5141277"/>
            <a:ext cx="1418308" cy="135159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0A1E3B-2C6C-EE45-B944-06453E7DD67B}"/>
              </a:ext>
            </a:extLst>
          </p:cNvPr>
          <p:cNvSpPr txBox="1"/>
          <p:nvPr/>
        </p:nvSpPr>
        <p:spPr>
          <a:xfrm>
            <a:off x="2656487" y="5561045"/>
            <a:ext cx="439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venir Book" panose="02000503020000020003" pitchFamily="2" charset="0"/>
              </a:rPr>
              <a:t>Direction encoded as color</a:t>
            </a:r>
          </a:p>
        </p:txBody>
      </p:sp>
    </p:spTree>
    <p:extLst>
      <p:ext uri="{BB962C8B-B14F-4D97-AF65-F5344CB8AC3E}">
        <p14:creationId xmlns:p14="http://schemas.microsoft.com/office/powerpoint/2010/main" val="1915836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25F6-7CDF-934C-9BC5-1D802353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kind of tasks are discovered?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558677-E9BF-7940-BA87-68E724201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114" y="2638425"/>
            <a:ext cx="2103120" cy="21031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834EF5-1354-AE48-A371-7D1FDFD74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079" y="2638425"/>
            <a:ext cx="2103120" cy="21031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E96FA6-8FAF-994E-8FE9-893E20F9A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569" y="2638425"/>
            <a:ext cx="2103120" cy="21031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52F722-C7C2-5B45-B8B9-858FC2501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359" y="2638425"/>
            <a:ext cx="2103120" cy="21031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4DA9851-F5FC-1340-9C47-DB46CFCC3E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67" y="2638425"/>
            <a:ext cx="2103120" cy="21031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BCC90A-5A1C-DC45-887B-6DB5514B1B6D}"/>
              </a:ext>
            </a:extLst>
          </p:cNvPr>
          <p:cNvSpPr txBox="1"/>
          <p:nvPr/>
        </p:nvSpPr>
        <p:spPr>
          <a:xfrm>
            <a:off x="1801003" y="2647832"/>
            <a:ext cx="970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Avenir Book" panose="02000503020000020003" pitchFamily="2" charset="0"/>
                <a:ea typeface="Times New Roman" charset="0"/>
                <a:cs typeface="Times New Roman" charset="0"/>
              </a:rPr>
              <a:t>Start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AB23D41-3769-EB4C-8496-5C66F19FA2FD}"/>
              </a:ext>
            </a:extLst>
          </p:cNvPr>
          <p:cNvGrpSpPr/>
          <p:nvPr/>
        </p:nvGrpSpPr>
        <p:grpSpPr>
          <a:xfrm rot="19731895">
            <a:off x="870868" y="3239006"/>
            <a:ext cx="1199520" cy="1421623"/>
            <a:chOff x="952442" y="3025856"/>
            <a:chExt cx="661823" cy="60283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0022B7D-E86B-2644-AE2F-85D5FF86C8B3}"/>
                </a:ext>
              </a:extLst>
            </p:cNvPr>
            <p:cNvSpPr/>
            <p:nvPr/>
          </p:nvSpPr>
          <p:spPr>
            <a:xfrm>
              <a:off x="965894" y="3025856"/>
              <a:ext cx="648371" cy="518275"/>
            </a:xfrm>
            <a:custGeom>
              <a:avLst/>
              <a:gdLst>
                <a:gd name="connsiteX0" fmla="*/ 703854 w 703854"/>
                <a:gd name="connsiteY0" fmla="*/ 0 h 562625"/>
                <a:gd name="connsiteX1" fmla="*/ 582556 w 703854"/>
                <a:gd name="connsiteY1" fmla="*/ 335902 h 562625"/>
                <a:gd name="connsiteX2" fmla="*/ 414605 w 703854"/>
                <a:gd name="connsiteY2" fmla="*/ 485192 h 562625"/>
                <a:gd name="connsiteX3" fmla="*/ 181340 w 703854"/>
                <a:gd name="connsiteY3" fmla="*/ 559837 h 562625"/>
                <a:gd name="connsiteX4" fmla="*/ 13389 w 703854"/>
                <a:gd name="connsiteY4" fmla="*/ 391886 h 562625"/>
                <a:gd name="connsiteX5" fmla="*/ 22720 w 703854"/>
                <a:gd name="connsiteY5" fmla="*/ 111968 h 56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3854" h="562625">
                  <a:moveTo>
                    <a:pt x="703854" y="0"/>
                  </a:moveTo>
                  <a:cubicBezTo>
                    <a:pt x="667309" y="127518"/>
                    <a:pt x="630764" y="255037"/>
                    <a:pt x="582556" y="335902"/>
                  </a:cubicBezTo>
                  <a:cubicBezTo>
                    <a:pt x="534348" y="416767"/>
                    <a:pt x="481474" y="447870"/>
                    <a:pt x="414605" y="485192"/>
                  </a:cubicBezTo>
                  <a:cubicBezTo>
                    <a:pt x="347736" y="522514"/>
                    <a:pt x="248209" y="575388"/>
                    <a:pt x="181340" y="559837"/>
                  </a:cubicBezTo>
                  <a:cubicBezTo>
                    <a:pt x="114471" y="544286"/>
                    <a:pt x="39826" y="466531"/>
                    <a:pt x="13389" y="391886"/>
                  </a:cubicBezTo>
                  <a:cubicBezTo>
                    <a:pt x="-13048" y="317241"/>
                    <a:pt x="4836" y="214604"/>
                    <a:pt x="22720" y="111968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headEnd type="oval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1397359-5E39-5B45-A633-3C1C967AC05A}"/>
                </a:ext>
              </a:extLst>
            </p:cNvPr>
            <p:cNvSpPr/>
            <p:nvPr/>
          </p:nvSpPr>
          <p:spPr>
            <a:xfrm>
              <a:off x="952442" y="3034451"/>
              <a:ext cx="661823" cy="594235"/>
            </a:xfrm>
            <a:custGeom>
              <a:avLst/>
              <a:gdLst>
                <a:gd name="connsiteX0" fmla="*/ 718457 w 718457"/>
                <a:gd name="connsiteY0" fmla="*/ 0 h 645085"/>
                <a:gd name="connsiteX1" fmla="*/ 643813 w 718457"/>
                <a:gd name="connsiteY1" fmla="*/ 261257 h 645085"/>
                <a:gd name="connsiteX2" fmla="*/ 541176 w 718457"/>
                <a:gd name="connsiteY2" fmla="*/ 419878 h 645085"/>
                <a:gd name="connsiteX3" fmla="*/ 233266 w 718457"/>
                <a:gd name="connsiteY3" fmla="*/ 643812 h 645085"/>
                <a:gd name="connsiteX4" fmla="*/ 0 w 718457"/>
                <a:gd name="connsiteY4" fmla="*/ 494522 h 64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457" h="645085">
                  <a:moveTo>
                    <a:pt x="718457" y="0"/>
                  </a:moveTo>
                  <a:cubicBezTo>
                    <a:pt x="695908" y="95638"/>
                    <a:pt x="673360" y="191277"/>
                    <a:pt x="643813" y="261257"/>
                  </a:cubicBezTo>
                  <a:cubicBezTo>
                    <a:pt x="614266" y="331237"/>
                    <a:pt x="609600" y="356119"/>
                    <a:pt x="541176" y="419878"/>
                  </a:cubicBezTo>
                  <a:cubicBezTo>
                    <a:pt x="472752" y="483637"/>
                    <a:pt x="323462" y="631371"/>
                    <a:pt x="233266" y="643812"/>
                  </a:cubicBezTo>
                  <a:cubicBezTo>
                    <a:pt x="143070" y="656253"/>
                    <a:pt x="71535" y="575387"/>
                    <a:pt x="0" y="494522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headEnd type="oval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918B8E6-0DC0-4545-B3F9-08D0E4053EFE}"/>
                </a:ext>
              </a:extLst>
            </p:cNvPr>
            <p:cNvSpPr/>
            <p:nvPr/>
          </p:nvSpPr>
          <p:spPr>
            <a:xfrm>
              <a:off x="1080911" y="3025856"/>
              <a:ext cx="524759" cy="403144"/>
            </a:xfrm>
            <a:custGeom>
              <a:avLst/>
              <a:gdLst>
                <a:gd name="connsiteX0" fmla="*/ 569664 w 569664"/>
                <a:gd name="connsiteY0" fmla="*/ 0 h 437642"/>
                <a:gd name="connsiteX1" fmla="*/ 420374 w 569664"/>
                <a:gd name="connsiteY1" fmla="*/ 363894 h 437642"/>
                <a:gd name="connsiteX2" fmla="*/ 93803 w 569664"/>
                <a:gd name="connsiteY2" fmla="*/ 429209 h 437642"/>
                <a:gd name="connsiteX3" fmla="*/ 496 w 569664"/>
                <a:gd name="connsiteY3" fmla="*/ 242596 h 437642"/>
                <a:gd name="connsiteX4" fmla="*/ 121794 w 569664"/>
                <a:gd name="connsiteY4" fmla="*/ 27992 h 43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9664" h="437642">
                  <a:moveTo>
                    <a:pt x="569664" y="0"/>
                  </a:moveTo>
                  <a:cubicBezTo>
                    <a:pt x="534674" y="146179"/>
                    <a:pt x="499684" y="292359"/>
                    <a:pt x="420374" y="363894"/>
                  </a:cubicBezTo>
                  <a:cubicBezTo>
                    <a:pt x="341064" y="435429"/>
                    <a:pt x="163783" y="449425"/>
                    <a:pt x="93803" y="429209"/>
                  </a:cubicBezTo>
                  <a:cubicBezTo>
                    <a:pt x="23823" y="408993"/>
                    <a:pt x="-4169" y="309466"/>
                    <a:pt x="496" y="242596"/>
                  </a:cubicBezTo>
                  <a:cubicBezTo>
                    <a:pt x="5161" y="175727"/>
                    <a:pt x="63477" y="101859"/>
                    <a:pt x="121794" y="27992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headEnd type="oval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10C388A-029D-6F48-98BF-CED64C3AA17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95773" y="5141277"/>
            <a:ext cx="1418308" cy="13515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2831DC-75AA-FC45-8F98-34A93061D63B}"/>
              </a:ext>
            </a:extLst>
          </p:cNvPr>
          <p:cNvSpPr txBox="1"/>
          <p:nvPr/>
        </p:nvSpPr>
        <p:spPr>
          <a:xfrm>
            <a:off x="2656487" y="5561045"/>
            <a:ext cx="439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venir Book" panose="02000503020000020003" pitchFamily="2" charset="0"/>
              </a:rPr>
              <a:t>Direction encoded as color</a:t>
            </a:r>
          </a:p>
        </p:txBody>
      </p:sp>
    </p:spTree>
    <p:extLst>
      <p:ext uri="{BB962C8B-B14F-4D97-AF65-F5344CB8AC3E}">
        <p14:creationId xmlns:p14="http://schemas.microsoft.com/office/powerpoint/2010/main" val="1170499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25F6-7CDF-934C-9BC5-1D802353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kind of tasks are discovered?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A2EFC-35AD-E24A-93D0-88EA1F898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88" y="2149077"/>
            <a:ext cx="1252022" cy="1252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AB44D-AAEB-FD44-8790-2B6178B0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34" y="2149077"/>
            <a:ext cx="1252022" cy="1252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00EDB-3135-6B48-B2F3-A8A3AA062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075" y="2149077"/>
            <a:ext cx="1252022" cy="1252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32BA8D-733A-6949-AE94-1F6993125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188" y="2153884"/>
            <a:ext cx="1252022" cy="1252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66778C-4619-D14E-B93A-ED5FBC3A2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635" y="2149646"/>
            <a:ext cx="1252022" cy="1252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A04ADA-81A4-C04C-82EC-73B2636C8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914" y="2148840"/>
            <a:ext cx="1252022" cy="1252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DE0979-C15D-9641-8EE9-FAE55F5F78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9694" y="2149077"/>
            <a:ext cx="1252022" cy="12520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C8D529-092C-F64F-B4E2-B8D7ECAA0A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9440" y="2149646"/>
            <a:ext cx="1252022" cy="1252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9A8226-754A-8A48-8278-D870730FCC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2134" y="4328275"/>
            <a:ext cx="1252022" cy="12520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BADADC-C6E3-734D-87FF-219EF33BBC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888" y="4328275"/>
            <a:ext cx="1252022" cy="1252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71125F-D62E-3446-8789-DAADB31891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8133" y="4325031"/>
            <a:ext cx="1252022" cy="12520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0585C0-674E-9D43-8089-DDCF5330F8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4782" y="4320100"/>
            <a:ext cx="1252022" cy="12520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EF7F40-0B61-FB42-92C7-2A2218229C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00017" y="4326893"/>
            <a:ext cx="1252022" cy="12520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1217FD-35DD-A34A-A9AF-7EF00E5D57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79531" y="4325031"/>
            <a:ext cx="1252022" cy="12520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5A2296-41FE-F741-9911-B359112A85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9959" y="4326893"/>
            <a:ext cx="1252022" cy="12520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0B50F2-B6CF-FC4B-9F72-B590F3AD0C4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91892" y="4322863"/>
            <a:ext cx="1252022" cy="12520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9C2BAF7-D330-3B46-89BD-AB45ECDE58BD}"/>
              </a:ext>
            </a:extLst>
          </p:cNvPr>
          <p:cNvSpPr>
            <a:spLocks noChangeAspect="1"/>
          </p:cNvSpPr>
          <p:nvPr/>
        </p:nvSpPr>
        <p:spPr>
          <a:xfrm>
            <a:off x="315084" y="4325031"/>
            <a:ext cx="1261501" cy="1261501"/>
          </a:xfrm>
          <a:prstGeom prst="rect">
            <a:avLst/>
          </a:prstGeom>
          <a:noFill/>
          <a:ln w="50800">
            <a:solidFill>
              <a:srgbClr val="7D8D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796D74-11D8-0040-887C-394C435D7C49}"/>
              </a:ext>
            </a:extLst>
          </p:cNvPr>
          <p:cNvSpPr>
            <a:spLocks noChangeAspect="1"/>
          </p:cNvSpPr>
          <p:nvPr/>
        </p:nvSpPr>
        <p:spPr>
          <a:xfrm>
            <a:off x="8081448" y="4329409"/>
            <a:ext cx="1261501" cy="1261501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384576-2BF9-C049-8D17-5F4F1B9CBD1E}"/>
              </a:ext>
            </a:extLst>
          </p:cNvPr>
          <p:cNvSpPr>
            <a:spLocks noChangeAspect="1"/>
          </p:cNvSpPr>
          <p:nvPr/>
        </p:nvSpPr>
        <p:spPr>
          <a:xfrm>
            <a:off x="2901333" y="4327385"/>
            <a:ext cx="1260630" cy="1260630"/>
          </a:xfrm>
          <a:prstGeom prst="rect">
            <a:avLst/>
          </a:prstGeom>
          <a:noFill/>
          <a:ln w="50800">
            <a:solidFill>
              <a:srgbClr val="59E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516273-47A1-D04C-A1D0-7DA59DAEF2C6}"/>
              </a:ext>
            </a:extLst>
          </p:cNvPr>
          <p:cNvSpPr>
            <a:spLocks noChangeAspect="1"/>
          </p:cNvSpPr>
          <p:nvPr/>
        </p:nvSpPr>
        <p:spPr>
          <a:xfrm>
            <a:off x="4195384" y="4327385"/>
            <a:ext cx="1260630" cy="1260630"/>
          </a:xfrm>
          <a:prstGeom prst="rect">
            <a:avLst/>
          </a:prstGeom>
          <a:noFill/>
          <a:ln w="50800">
            <a:solidFill>
              <a:srgbClr val="59E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C2DF05-98C4-4645-8D4C-8196A76990A5}"/>
              </a:ext>
            </a:extLst>
          </p:cNvPr>
          <p:cNvSpPr>
            <a:spLocks noChangeAspect="1"/>
          </p:cNvSpPr>
          <p:nvPr/>
        </p:nvSpPr>
        <p:spPr>
          <a:xfrm>
            <a:off x="5490779" y="4327385"/>
            <a:ext cx="1260630" cy="1260630"/>
          </a:xfrm>
          <a:prstGeom prst="rect">
            <a:avLst/>
          </a:prstGeom>
          <a:noFill/>
          <a:ln w="50800">
            <a:solidFill>
              <a:srgbClr val="59E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815824-5C78-D845-A7AA-CEEF239936DE}"/>
              </a:ext>
            </a:extLst>
          </p:cNvPr>
          <p:cNvSpPr>
            <a:spLocks noChangeAspect="1"/>
          </p:cNvSpPr>
          <p:nvPr/>
        </p:nvSpPr>
        <p:spPr>
          <a:xfrm>
            <a:off x="9379931" y="4327385"/>
            <a:ext cx="1260630" cy="1260630"/>
          </a:xfrm>
          <a:prstGeom prst="rect">
            <a:avLst/>
          </a:prstGeom>
          <a:noFill/>
          <a:ln w="50800">
            <a:solidFill>
              <a:srgbClr val="59E8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2DDB689-80CD-1241-98B3-FD7F65DACF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79332" y="2156142"/>
            <a:ext cx="1253826" cy="125382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F6AD77-95E9-8044-BF41-A5B5E5C86F6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80503" y="4325089"/>
            <a:ext cx="1253826" cy="125382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C09D281-0E2B-D743-87BD-A70F1D03F772}"/>
              </a:ext>
            </a:extLst>
          </p:cNvPr>
          <p:cNvSpPr txBox="1"/>
          <p:nvPr/>
        </p:nvSpPr>
        <p:spPr>
          <a:xfrm>
            <a:off x="315084" y="1690688"/>
            <a:ext cx="1253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Step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707A41-8DF4-BF4A-AC38-5B79A48DC76A}"/>
              </a:ext>
            </a:extLst>
          </p:cNvPr>
          <p:cNvSpPr txBox="1"/>
          <p:nvPr/>
        </p:nvSpPr>
        <p:spPr>
          <a:xfrm>
            <a:off x="308229" y="3867819"/>
            <a:ext cx="1253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3382312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25F6-7CDF-934C-9BC5-1D802353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kind of tasks are discovered?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90C0B1-A505-B147-BB75-3331D62C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852" y="2538413"/>
            <a:ext cx="2103120" cy="2103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8069BB-F717-FC45-A964-EE4CBACD0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583" y="2538413"/>
            <a:ext cx="2103120" cy="2103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A0C10B-F6F6-6D4B-A4DA-18CC71225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314" y="2538413"/>
            <a:ext cx="2103120" cy="2103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1DEF8A-4142-6B47-AEAA-A88920335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236" y="2538413"/>
            <a:ext cx="2103120" cy="2103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187259-112A-F842-8F72-4B46222EF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754" y="2538413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11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D1D9-50DF-C642-8375-6E691ADA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From Specialist to Generalist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8D42A3-4142-0C4A-B465-FD144819DC3D}"/>
              </a:ext>
            </a:extLst>
          </p:cNvPr>
          <p:cNvGrpSpPr/>
          <p:nvPr/>
        </p:nvGrpSpPr>
        <p:grpSpPr>
          <a:xfrm>
            <a:off x="5521909" y="1905000"/>
            <a:ext cx="11836400" cy="3048000"/>
            <a:chOff x="177800" y="1905000"/>
            <a:chExt cx="11836400" cy="304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DE839D-CC6F-4E4B-86A5-52A837912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800" y="1905000"/>
              <a:ext cx="11836400" cy="304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56A7857-92CF-D54A-98D5-BE40BC15F47B}"/>
                </a:ext>
              </a:extLst>
            </p:cNvPr>
            <p:cNvSpPr/>
            <p:nvPr/>
          </p:nvSpPr>
          <p:spPr>
            <a:xfrm>
              <a:off x="6221186" y="1973035"/>
              <a:ext cx="5649686" cy="2911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CBC1E24-4C66-E040-9EE6-2116B23A1C93}"/>
              </a:ext>
            </a:extLst>
          </p:cNvPr>
          <p:cNvSpPr txBox="1"/>
          <p:nvPr/>
        </p:nvSpPr>
        <p:spPr>
          <a:xfrm>
            <a:off x="7805058" y="5167312"/>
            <a:ext cx="2353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Source: Meta-World</a:t>
            </a:r>
          </a:p>
          <a:p>
            <a:r>
              <a:rPr lang="en-US" dirty="0">
                <a:latin typeface="Avenir Book" panose="02000503020000020003" pitchFamily="2" charset="0"/>
              </a:rPr>
              <a:t>meta-</a:t>
            </a:r>
            <a:r>
              <a:rPr lang="en-US" dirty="0" err="1">
                <a:latin typeface="Avenir Book" panose="02000503020000020003" pitchFamily="2" charset="0"/>
              </a:rPr>
              <a:t>world.github.io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08F408-FB07-D34F-9951-D11C588B0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97" y="2211614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265FB2-5971-0B48-9325-231CB2D1F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283" y="2211613"/>
            <a:ext cx="1891644" cy="1422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ED7202-3DC5-4444-8463-B685B192E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189" y="4049712"/>
            <a:ext cx="18034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5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25F6-7CDF-934C-9BC5-1D802353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kind of tasks are discovered?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68597-4722-E646-BE7C-BBF35BD80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239"/>
            <a:ext cx="12192000" cy="320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66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B8A1-3703-CC4A-AA43-AE4C18C8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Transfer to Test Tasks – </a:t>
            </a:r>
            <a:r>
              <a:rPr lang="en-US" dirty="0" err="1">
                <a:latin typeface="Avenir Book" panose="02000503020000020003" pitchFamily="2" charset="0"/>
              </a:rPr>
              <a:t>VizDoom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CC997-90E7-F34C-B43F-C3DE21A45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50" y="1690688"/>
            <a:ext cx="6642100" cy="41148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FAA9E2C-57FB-F34E-9062-4A218CCDCDD1}"/>
              </a:ext>
            </a:extLst>
          </p:cNvPr>
          <p:cNvGrpSpPr/>
          <p:nvPr/>
        </p:nvGrpSpPr>
        <p:grpSpPr>
          <a:xfrm flipV="1">
            <a:off x="1766378" y="2962656"/>
            <a:ext cx="1682181" cy="932688"/>
            <a:chOff x="763170" y="2814638"/>
            <a:chExt cx="2665830" cy="930978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F1F12E1-F860-1441-A760-171B3042055D}"/>
                </a:ext>
              </a:extLst>
            </p:cNvPr>
            <p:cNvSpPr/>
            <p:nvPr/>
          </p:nvSpPr>
          <p:spPr>
            <a:xfrm>
              <a:off x="771525" y="2843213"/>
              <a:ext cx="2657475" cy="131287"/>
            </a:xfrm>
            <a:custGeom>
              <a:avLst/>
              <a:gdLst>
                <a:gd name="connsiteX0" fmla="*/ 0 w 2657475"/>
                <a:gd name="connsiteY0" fmla="*/ 0 h 131287"/>
                <a:gd name="connsiteX1" fmla="*/ 1471613 w 2657475"/>
                <a:gd name="connsiteY1" fmla="*/ 114300 h 131287"/>
                <a:gd name="connsiteX2" fmla="*/ 2657475 w 2657475"/>
                <a:gd name="connsiteY2" fmla="*/ 128587 h 13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7475" h="131287">
                  <a:moveTo>
                    <a:pt x="0" y="0"/>
                  </a:moveTo>
                  <a:cubicBezTo>
                    <a:pt x="514350" y="46434"/>
                    <a:pt x="1028701" y="92869"/>
                    <a:pt x="1471613" y="114300"/>
                  </a:cubicBezTo>
                  <a:cubicBezTo>
                    <a:pt x="1914525" y="135731"/>
                    <a:pt x="2286000" y="132159"/>
                    <a:pt x="2657475" y="12858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8215F05-102F-A546-8A03-E7CFC359BC26}"/>
                </a:ext>
              </a:extLst>
            </p:cNvPr>
            <p:cNvSpPr/>
            <p:nvPr/>
          </p:nvSpPr>
          <p:spPr>
            <a:xfrm>
              <a:off x="785813" y="2828925"/>
              <a:ext cx="2643187" cy="517957"/>
            </a:xfrm>
            <a:custGeom>
              <a:avLst/>
              <a:gdLst>
                <a:gd name="connsiteX0" fmla="*/ 0 w 2643187"/>
                <a:gd name="connsiteY0" fmla="*/ 0 h 517957"/>
                <a:gd name="connsiteX1" fmla="*/ 1243012 w 2643187"/>
                <a:gd name="connsiteY1" fmla="*/ 457200 h 517957"/>
                <a:gd name="connsiteX2" fmla="*/ 2643187 w 2643187"/>
                <a:gd name="connsiteY2" fmla="*/ 500063 h 51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43187" h="517957">
                  <a:moveTo>
                    <a:pt x="0" y="0"/>
                  </a:moveTo>
                  <a:cubicBezTo>
                    <a:pt x="401240" y="186928"/>
                    <a:pt x="802481" y="373856"/>
                    <a:pt x="1243012" y="457200"/>
                  </a:cubicBezTo>
                  <a:cubicBezTo>
                    <a:pt x="1683543" y="540544"/>
                    <a:pt x="2163365" y="520303"/>
                    <a:pt x="2643187" y="50006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4780C39-65C7-BC4D-9E58-FA7F2FD2B77F}"/>
                </a:ext>
              </a:extLst>
            </p:cNvPr>
            <p:cNvSpPr/>
            <p:nvPr/>
          </p:nvSpPr>
          <p:spPr>
            <a:xfrm>
              <a:off x="763170" y="2828927"/>
              <a:ext cx="2657475" cy="294326"/>
            </a:xfrm>
            <a:custGeom>
              <a:avLst/>
              <a:gdLst>
                <a:gd name="connsiteX0" fmla="*/ 0 w 2657475"/>
                <a:gd name="connsiteY0" fmla="*/ 0 h 774802"/>
                <a:gd name="connsiteX1" fmla="*/ 1300162 w 2657475"/>
                <a:gd name="connsiteY1" fmla="*/ 657225 h 774802"/>
                <a:gd name="connsiteX2" fmla="*/ 2657475 w 2657475"/>
                <a:gd name="connsiteY2" fmla="*/ 771525 h 77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7475" h="774802">
                  <a:moveTo>
                    <a:pt x="0" y="0"/>
                  </a:moveTo>
                  <a:cubicBezTo>
                    <a:pt x="428625" y="264319"/>
                    <a:pt x="857250" y="528638"/>
                    <a:pt x="1300162" y="657225"/>
                  </a:cubicBezTo>
                  <a:cubicBezTo>
                    <a:pt x="1743074" y="785812"/>
                    <a:pt x="2200274" y="778668"/>
                    <a:pt x="2657475" y="77152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78DE5A6-2A57-C44C-85AD-A3BFE29AA5F8}"/>
                </a:ext>
              </a:extLst>
            </p:cNvPr>
            <p:cNvSpPr/>
            <p:nvPr/>
          </p:nvSpPr>
          <p:spPr>
            <a:xfrm>
              <a:off x="771525" y="2814638"/>
              <a:ext cx="2657475" cy="930978"/>
            </a:xfrm>
            <a:custGeom>
              <a:avLst/>
              <a:gdLst>
                <a:gd name="connsiteX0" fmla="*/ 0 w 2657475"/>
                <a:gd name="connsiteY0" fmla="*/ 0 h 930978"/>
                <a:gd name="connsiteX1" fmla="*/ 1343025 w 2657475"/>
                <a:gd name="connsiteY1" fmla="*/ 785812 h 930978"/>
                <a:gd name="connsiteX2" fmla="*/ 2657475 w 2657475"/>
                <a:gd name="connsiteY2" fmla="*/ 928687 h 93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7475" h="930978">
                  <a:moveTo>
                    <a:pt x="0" y="0"/>
                  </a:moveTo>
                  <a:cubicBezTo>
                    <a:pt x="450056" y="315515"/>
                    <a:pt x="900113" y="631031"/>
                    <a:pt x="1343025" y="785812"/>
                  </a:cubicBezTo>
                  <a:cubicBezTo>
                    <a:pt x="1785938" y="940593"/>
                    <a:pt x="2221706" y="934640"/>
                    <a:pt x="2657475" y="92868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 25">
            <a:extLst>
              <a:ext uri="{FF2B5EF4-FFF2-40B4-BE49-F238E27FC236}">
                <a16:creationId xmlns:a16="http://schemas.microsoft.com/office/drawing/2014/main" id="{D1548863-543D-9A40-BE5B-13085CFA5E06}"/>
              </a:ext>
            </a:extLst>
          </p:cNvPr>
          <p:cNvSpPr/>
          <p:nvPr/>
        </p:nvSpPr>
        <p:spPr>
          <a:xfrm>
            <a:off x="1408911" y="3773489"/>
            <a:ext cx="642937" cy="1091458"/>
          </a:xfrm>
          <a:custGeom>
            <a:avLst/>
            <a:gdLst>
              <a:gd name="connsiteX0" fmla="*/ 0 w 642937"/>
              <a:gd name="connsiteY0" fmla="*/ 1985963 h 1985963"/>
              <a:gd name="connsiteX1" fmla="*/ 128587 w 642937"/>
              <a:gd name="connsiteY1" fmla="*/ 557213 h 1985963"/>
              <a:gd name="connsiteX2" fmla="*/ 642937 w 642937"/>
              <a:gd name="connsiteY2" fmla="*/ 0 h 198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2937" h="1985963">
                <a:moveTo>
                  <a:pt x="0" y="1985963"/>
                </a:moveTo>
                <a:cubicBezTo>
                  <a:pt x="10715" y="1437085"/>
                  <a:pt x="21431" y="888207"/>
                  <a:pt x="128587" y="557213"/>
                </a:cubicBezTo>
                <a:cubicBezTo>
                  <a:pt x="235743" y="226219"/>
                  <a:pt x="439340" y="113109"/>
                  <a:pt x="642937" y="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3B8443-DEEA-3546-A333-97B1D94AE047}"/>
              </a:ext>
            </a:extLst>
          </p:cNvPr>
          <p:cNvSpPr txBox="1"/>
          <p:nvPr/>
        </p:nvSpPr>
        <p:spPr>
          <a:xfrm>
            <a:off x="121443" y="4893574"/>
            <a:ext cx="2657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Direct Transfer</a:t>
            </a:r>
          </a:p>
        </p:txBody>
      </p:sp>
    </p:spTree>
    <p:extLst>
      <p:ext uri="{BB962C8B-B14F-4D97-AF65-F5344CB8AC3E}">
        <p14:creationId xmlns:p14="http://schemas.microsoft.com/office/powerpoint/2010/main" val="902433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B8A1-3703-CC4A-AA43-AE4C18C8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Transfer to Test Tasks – </a:t>
            </a:r>
            <a:r>
              <a:rPr lang="en-US" dirty="0" err="1">
                <a:latin typeface="Avenir Book" panose="02000503020000020003" pitchFamily="2" charset="0"/>
              </a:rPr>
              <a:t>VizDoom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CC997-90E7-F34C-B43F-C3DE21A45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50" y="1690688"/>
            <a:ext cx="6642100" cy="4114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63B8443-DEEA-3546-A333-97B1D94AE047}"/>
              </a:ext>
            </a:extLst>
          </p:cNvPr>
          <p:cNvSpPr txBox="1"/>
          <p:nvPr/>
        </p:nvSpPr>
        <p:spPr>
          <a:xfrm>
            <a:off x="9091612" y="2705725"/>
            <a:ext cx="29813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Faster</a:t>
            </a:r>
          </a:p>
          <a:p>
            <a:pPr algn="ctr"/>
            <a:r>
              <a:rPr lang="en-US" sz="4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Finetuning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DD53184-CBE2-414C-9510-00B82F509F4B}"/>
              </a:ext>
            </a:extLst>
          </p:cNvPr>
          <p:cNvSpPr/>
          <p:nvPr/>
        </p:nvSpPr>
        <p:spPr>
          <a:xfrm flipH="1" flipV="1">
            <a:off x="8986839" y="1799400"/>
            <a:ext cx="1153314" cy="932688"/>
          </a:xfrm>
          <a:custGeom>
            <a:avLst/>
            <a:gdLst>
              <a:gd name="connsiteX0" fmla="*/ 0 w 2657475"/>
              <a:gd name="connsiteY0" fmla="*/ 0 h 930978"/>
              <a:gd name="connsiteX1" fmla="*/ 1343025 w 2657475"/>
              <a:gd name="connsiteY1" fmla="*/ 785812 h 930978"/>
              <a:gd name="connsiteX2" fmla="*/ 2657475 w 2657475"/>
              <a:gd name="connsiteY2" fmla="*/ 928687 h 93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7475" h="930978">
                <a:moveTo>
                  <a:pt x="0" y="0"/>
                </a:moveTo>
                <a:cubicBezTo>
                  <a:pt x="450056" y="315515"/>
                  <a:pt x="900113" y="631031"/>
                  <a:pt x="1343025" y="785812"/>
                </a:cubicBezTo>
                <a:cubicBezTo>
                  <a:pt x="1785938" y="940593"/>
                  <a:pt x="2221706" y="934640"/>
                  <a:pt x="2657475" y="928687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63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EEEA34-8B88-9143-8432-BD70930D6874}"/>
              </a:ext>
            </a:extLst>
          </p:cNvPr>
          <p:cNvSpPr/>
          <p:nvPr/>
        </p:nvSpPr>
        <p:spPr>
          <a:xfrm>
            <a:off x="201413" y="3151435"/>
            <a:ext cx="1513086" cy="15865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nline Media 3" descr="big_stalling.mp4">
            <a:hlinkClick r:id="" action="ppaction://media"/>
            <a:extLst>
              <a:ext uri="{FF2B5EF4-FFF2-40B4-BE49-F238E27FC236}">
                <a16:creationId xmlns:a16="http://schemas.microsoft.com/office/drawing/2014/main" id="{AD565691-96C1-9645-A326-4EDB14CAC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13885" y="2060818"/>
            <a:ext cx="3129643" cy="3912054"/>
          </a:xfrm>
          <a:prstGeom prst="rect">
            <a:avLst/>
          </a:prstGeom>
        </p:spPr>
      </p:pic>
      <p:pic>
        <p:nvPicPr>
          <p:cNvPr id="5" name="Online Media 4" descr="big_test1570461149.5319092_10_1.mp4">
            <a:hlinkClick r:id="" action="ppaction://media"/>
            <a:extLst>
              <a:ext uri="{FF2B5EF4-FFF2-40B4-BE49-F238E27FC236}">
                <a16:creationId xmlns:a16="http://schemas.microsoft.com/office/drawing/2014/main" id="{C2FCEC50-97FD-1F40-ACE8-82A72F71DAC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31299" y="2093475"/>
            <a:ext cx="3129643" cy="3912054"/>
          </a:xfrm>
          <a:prstGeom prst="rect">
            <a:avLst/>
          </a:prstGeom>
        </p:spPr>
      </p:pic>
      <p:pic>
        <p:nvPicPr>
          <p:cNvPr id="6" name="Online Media 5" descr="big_test1570361836.200683_15_0.mp4">
            <a:hlinkClick r:id="" action="ppaction://media"/>
            <a:extLst>
              <a:ext uri="{FF2B5EF4-FFF2-40B4-BE49-F238E27FC236}">
                <a16:creationId xmlns:a16="http://schemas.microsoft.com/office/drawing/2014/main" id="{FF75407D-765D-6F4A-8B4B-431295C889B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48713" y="2060818"/>
            <a:ext cx="3129643" cy="3912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41BB79-1A10-BB49-9A72-BE1193E28E46}"/>
              </a:ext>
            </a:extLst>
          </p:cNvPr>
          <p:cNvSpPr txBox="1"/>
          <p:nvPr/>
        </p:nvSpPr>
        <p:spPr>
          <a:xfrm>
            <a:off x="234071" y="3776386"/>
            <a:ext cx="163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Avenir Book" panose="02000503020000020003" pitchFamily="2" charset="0"/>
              </a:rPr>
              <a:t>Episode boundary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F7719-C498-EF4D-8EF9-62D2990874A1}"/>
              </a:ext>
            </a:extLst>
          </p:cNvPr>
          <p:cNvSpPr txBox="1"/>
          <p:nvPr/>
        </p:nvSpPr>
        <p:spPr>
          <a:xfrm>
            <a:off x="266687" y="3314721"/>
            <a:ext cx="163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venir Book" panose="02000503020000020003" pitchFamily="2" charset="0"/>
              </a:rPr>
              <a:t>Reward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39FF37-1F74-8745-8C94-9ACDA25E1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Transfer to Test Tasks – </a:t>
            </a:r>
            <a:r>
              <a:rPr lang="en-US" dirty="0" err="1">
                <a:latin typeface="Avenir Book" panose="02000503020000020003" pitchFamily="2" charset="0"/>
              </a:rPr>
              <a:t>VizDoom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3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B8A1-3703-CC4A-AA43-AE4C18C8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Transfer to Test Tasks – Sawyer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A404B-469F-3F47-9C34-FB875F54C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1690688"/>
            <a:ext cx="6350000" cy="41148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6E7A3B6C-8A0B-744E-8846-E7FD27B44364}"/>
              </a:ext>
            </a:extLst>
          </p:cNvPr>
          <p:cNvSpPr/>
          <p:nvPr/>
        </p:nvSpPr>
        <p:spPr>
          <a:xfrm flipV="1">
            <a:off x="1727710" y="3534547"/>
            <a:ext cx="1555384" cy="131528"/>
          </a:xfrm>
          <a:custGeom>
            <a:avLst/>
            <a:gdLst>
              <a:gd name="connsiteX0" fmla="*/ 0 w 2657475"/>
              <a:gd name="connsiteY0" fmla="*/ 0 h 131287"/>
              <a:gd name="connsiteX1" fmla="*/ 1471613 w 2657475"/>
              <a:gd name="connsiteY1" fmla="*/ 114300 h 131287"/>
              <a:gd name="connsiteX2" fmla="*/ 2657475 w 2657475"/>
              <a:gd name="connsiteY2" fmla="*/ 128587 h 131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7475" h="131287">
                <a:moveTo>
                  <a:pt x="0" y="0"/>
                </a:moveTo>
                <a:cubicBezTo>
                  <a:pt x="514350" y="46434"/>
                  <a:pt x="1028701" y="92869"/>
                  <a:pt x="1471613" y="114300"/>
                </a:cubicBezTo>
                <a:cubicBezTo>
                  <a:pt x="1914525" y="135731"/>
                  <a:pt x="2286000" y="132159"/>
                  <a:pt x="2657475" y="128587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D402FF-85EC-3F4A-80BB-82C50AC43E5C}"/>
              </a:ext>
            </a:extLst>
          </p:cNvPr>
          <p:cNvSpPr/>
          <p:nvPr/>
        </p:nvSpPr>
        <p:spPr>
          <a:xfrm flipV="1">
            <a:off x="1731146" y="3342317"/>
            <a:ext cx="1555384" cy="294867"/>
          </a:xfrm>
          <a:custGeom>
            <a:avLst/>
            <a:gdLst>
              <a:gd name="connsiteX0" fmla="*/ 0 w 2657475"/>
              <a:gd name="connsiteY0" fmla="*/ 0 h 774802"/>
              <a:gd name="connsiteX1" fmla="*/ 1300162 w 2657475"/>
              <a:gd name="connsiteY1" fmla="*/ 657225 h 774802"/>
              <a:gd name="connsiteX2" fmla="*/ 2657475 w 2657475"/>
              <a:gd name="connsiteY2" fmla="*/ 771525 h 77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7475" h="774802">
                <a:moveTo>
                  <a:pt x="0" y="0"/>
                </a:moveTo>
                <a:cubicBezTo>
                  <a:pt x="428625" y="264319"/>
                  <a:pt x="857250" y="528638"/>
                  <a:pt x="1300162" y="657225"/>
                </a:cubicBezTo>
                <a:cubicBezTo>
                  <a:pt x="1743074" y="785812"/>
                  <a:pt x="2200274" y="778668"/>
                  <a:pt x="2657475" y="771525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FE65806-7BD7-7945-ACE2-CD7D63BD7C1C}"/>
              </a:ext>
            </a:extLst>
          </p:cNvPr>
          <p:cNvSpPr/>
          <p:nvPr/>
        </p:nvSpPr>
        <p:spPr>
          <a:xfrm>
            <a:off x="1422297" y="3516385"/>
            <a:ext cx="642937" cy="1091458"/>
          </a:xfrm>
          <a:custGeom>
            <a:avLst/>
            <a:gdLst>
              <a:gd name="connsiteX0" fmla="*/ 0 w 642937"/>
              <a:gd name="connsiteY0" fmla="*/ 1985963 h 1985963"/>
              <a:gd name="connsiteX1" fmla="*/ 128587 w 642937"/>
              <a:gd name="connsiteY1" fmla="*/ 557213 h 1985963"/>
              <a:gd name="connsiteX2" fmla="*/ 642937 w 642937"/>
              <a:gd name="connsiteY2" fmla="*/ 0 h 198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2937" h="1985963">
                <a:moveTo>
                  <a:pt x="0" y="1985963"/>
                </a:moveTo>
                <a:cubicBezTo>
                  <a:pt x="10715" y="1437085"/>
                  <a:pt x="21431" y="888207"/>
                  <a:pt x="128587" y="557213"/>
                </a:cubicBezTo>
                <a:cubicBezTo>
                  <a:pt x="235743" y="226219"/>
                  <a:pt x="439340" y="113109"/>
                  <a:pt x="642937" y="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219249-64E3-E04B-915D-ED26C659E239}"/>
              </a:ext>
            </a:extLst>
          </p:cNvPr>
          <p:cNvSpPr txBox="1"/>
          <p:nvPr/>
        </p:nvSpPr>
        <p:spPr>
          <a:xfrm>
            <a:off x="121443" y="4893574"/>
            <a:ext cx="2657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Direct Transfer</a:t>
            </a:r>
          </a:p>
        </p:txBody>
      </p:sp>
    </p:spTree>
    <p:extLst>
      <p:ext uri="{BB962C8B-B14F-4D97-AF65-F5344CB8AC3E}">
        <p14:creationId xmlns:p14="http://schemas.microsoft.com/office/powerpoint/2010/main" val="3834423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B8A1-3703-CC4A-AA43-AE4C18C8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Transfer to Test Tasks – Sawyer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A404B-469F-3F47-9C34-FB875F54C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1690688"/>
            <a:ext cx="6350000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522A6E-6FD4-7541-B288-5CBBC6E1D258}"/>
              </a:ext>
            </a:extLst>
          </p:cNvPr>
          <p:cNvSpPr txBox="1"/>
          <p:nvPr/>
        </p:nvSpPr>
        <p:spPr>
          <a:xfrm>
            <a:off x="9091612" y="2862892"/>
            <a:ext cx="29813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Faster</a:t>
            </a:r>
          </a:p>
          <a:p>
            <a:pPr algn="ctr"/>
            <a:r>
              <a:rPr lang="en-US" sz="4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Finetuning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0DC7F30-FE64-6E4E-B988-56B76A55B257}"/>
              </a:ext>
            </a:extLst>
          </p:cNvPr>
          <p:cNvSpPr/>
          <p:nvPr/>
        </p:nvSpPr>
        <p:spPr>
          <a:xfrm flipH="1" flipV="1">
            <a:off x="8986839" y="1956567"/>
            <a:ext cx="1153314" cy="932688"/>
          </a:xfrm>
          <a:custGeom>
            <a:avLst/>
            <a:gdLst>
              <a:gd name="connsiteX0" fmla="*/ 0 w 2657475"/>
              <a:gd name="connsiteY0" fmla="*/ 0 h 930978"/>
              <a:gd name="connsiteX1" fmla="*/ 1343025 w 2657475"/>
              <a:gd name="connsiteY1" fmla="*/ 785812 h 930978"/>
              <a:gd name="connsiteX2" fmla="*/ 2657475 w 2657475"/>
              <a:gd name="connsiteY2" fmla="*/ 928687 h 93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7475" h="930978">
                <a:moveTo>
                  <a:pt x="0" y="0"/>
                </a:moveTo>
                <a:cubicBezTo>
                  <a:pt x="450056" y="315515"/>
                  <a:pt x="900113" y="631031"/>
                  <a:pt x="1343025" y="785812"/>
                </a:cubicBezTo>
                <a:cubicBezTo>
                  <a:pt x="1785938" y="940593"/>
                  <a:pt x="2221706" y="934640"/>
                  <a:pt x="2657475" y="928687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40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EEEA34-8B88-9143-8432-BD70930D6874}"/>
              </a:ext>
            </a:extLst>
          </p:cNvPr>
          <p:cNvSpPr/>
          <p:nvPr/>
        </p:nvSpPr>
        <p:spPr>
          <a:xfrm>
            <a:off x="201413" y="3151435"/>
            <a:ext cx="1513086" cy="15865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1BB79-1A10-BB49-9A72-BE1193E28E46}"/>
              </a:ext>
            </a:extLst>
          </p:cNvPr>
          <p:cNvSpPr txBox="1"/>
          <p:nvPr/>
        </p:nvSpPr>
        <p:spPr>
          <a:xfrm>
            <a:off x="234071" y="3776386"/>
            <a:ext cx="163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Avenir Book" panose="02000503020000020003" pitchFamily="2" charset="0"/>
              </a:rPr>
              <a:t>Episode boundary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F7719-C498-EF4D-8EF9-62D2990874A1}"/>
              </a:ext>
            </a:extLst>
          </p:cNvPr>
          <p:cNvSpPr txBox="1"/>
          <p:nvPr/>
        </p:nvSpPr>
        <p:spPr>
          <a:xfrm>
            <a:off x="266687" y="3314721"/>
            <a:ext cx="163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venir Book" panose="02000503020000020003" pitchFamily="2" charset="0"/>
              </a:rPr>
              <a:t>Reward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39FF37-1F74-8745-8C94-9ACDA25E1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Transfer to Test Tasks – Sawyer</a:t>
            </a:r>
          </a:p>
        </p:txBody>
      </p:sp>
      <p:pic>
        <p:nvPicPr>
          <p:cNvPr id="2" name="Online Media 1" descr="big_train_265_1.mp4">
            <a:hlinkClick r:id="" action="ppaction://media"/>
            <a:extLst>
              <a:ext uri="{FF2B5EF4-FFF2-40B4-BE49-F238E27FC236}">
                <a16:creationId xmlns:a16="http://schemas.microsoft.com/office/drawing/2014/main" id="{945798F9-6226-2F44-9E1F-CF36490E5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79278" y="1690688"/>
            <a:ext cx="3618411" cy="4523014"/>
          </a:xfrm>
          <a:prstGeom prst="rect">
            <a:avLst/>
          </a:prstGeom>
        </p:spPr>
      </p:pic>
      <p:pic>
        <p:nvPicPr>
          <p:cNvPr id="3" name="Online Media 2" descr="big_train_420_0.mp4">
            <a:hlinkClick r:id="" action="ppaction://media"/>
            <a:extLst>
              <a:ext uri="{FF2B5EF4-FFF2-40B4-BE49-F238E27FC236}">
                <a16:creationId xmlns:a16="http://schemas.microsoft.com/office/drawing/2014/main" id="{FF1EACE7-4E0D-D440-8E64-5F593ECFEE7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58123" y="1690688"/>
            <a:ext cx="3618411" cy="45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8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B8A1-3703-CC4A-AA43-AE4C18C8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F6D080-CCBE-3E47-A203-5B9CBE95D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1500192"/>
            <a:ext cx="6350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55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DC471-80EC-C345-87FC-D95D639D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Supervised Meta-RL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68398-BC68-A74F-8137-903B9DA50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6" y="1928813"/>
            <a:ext cx="4864100" cy="354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98F04-C788-AC43-8B9B-D3F102E1D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2" y="1928813"/>
            <a:ext cx="51816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87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8E0CC8-EFA9-BC44-8602-DE96CB950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852386"/>
            <a:ext cx="1426464" cy="1426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242499-C553-924A-AA1C-E76B92C23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84" y="1852386"/>
            <a:ext cx="1426464" cy="1426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BF68B1-6891-5E4C-BBC2-4062D1B78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546" y="1852386"/>
            <a:ext cx="1134687" cy="1426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C5D2F5-738F-D24F-81D5-DA128D969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530" y="1852386"/>
            <a:ext cx="1146266" cy="142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2AD91E-49CC-5C40-B4FF-DC550EE9F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1769836"/>
            <a:ext cx="1141171" cy="14264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64D795-DB9A-D746-959E-E359A9F691AA}"/>
              </a:ext>
            </a:extLst>
          </p:cNvPr>
          <p:cNvSpPr txBox="1"/>
          <p:nvPr/>
        </p:nvSpPr>
        <p:spPr>
          <a:xfrm>
            <a:off x="1835793" y="35433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Kyle Hsu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37DB02-B7E0-5847-84A4-993806CA711C}"/>
              </a:ext>
            </a:extLst>
          </p:cNvPr>
          <p:cNvSpPr txBox="1"/>
          <p:nvPr/>
        </p:nvSpPr>
        <p:spPr>
          <a:xfrm>
            <a:off x="3379212" y="3543300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Ben </a:t>
            </a:r>
            <a:r>
              <a:rPr lang="en-US" dirty="0" err="1">
                <a:latin typeface="Avenir Book" panose="02000503020000020003" pitchFamily="2" charset="0"/>
              </a:rPr>
              <a:t>Eysenbach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8C4F16-F0FD-9948-80F5-243ED7565250}"/>
              </a:ext>
            </a:extLst>
          </p:cNvPr>
          <p:cNvSpPr txBox="1"/>
          <p:nvPr/>
        </p:nvSpPr>
        <p:spPr>
          <a:xfrm>
            <a:off x="5343083" y="3543300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Abhishek Gupta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0DDE75-4210-5340-A222-585C309A3FFA}"/>
              </a:ext>
            </a:extLst>
          </p:cNvPr>
          <p:cNvSpPr txBox="1"/>
          <p:nvPr/>
        </p:nvSpPr>
        <p:spPr>
          <a:xfrm>
            <a:off x="7297968" y="3543300"/>
            <a:ext cx="162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Sergey Levine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19816D-F741-2947-9506-9036A59E6A7C}"/>
              </a:ext>
            </a:extLst>
          </p:cNvPr>
          <p:cNvSpPr txBox="1"/>
          <p:nvPr/>
        </p:nvSpPr>
        <p:spPr>
          <a:xfrm>
            <a:off x="8890242" y="3553403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Chelsea Finn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EFEF46-BAEF-EF41-A555-D92A4FFB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Thank You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6274A9D-7B90-EF4C-88CF-C022E46CAA59}"/>
              </a:ext>
            </a:extLst>
          </p:cNvPr>
          <p:cNvSpPr txBox="1">
            <a:spLocks/>
          </p:cNvSpPr>
          <p:nvPr/>
        </p:nvSpPr>
        <p:spPr>
          <a:xfrm>
            <a:off x="921089" y="41770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Book" panose="02000503020000020003" pitchFamily="2" charset="0"/>
              </a:rPr>
              <a:t>Poster #35, East Exhibition Hall B + 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21A40-1A41-D843-8FD9-80E6E202F1AC}"/>
              </a:ext>
            </a:extLst>
          </p:cNvPr>
          <p:cNvSpPr/>
          <p:nvPr/>
        </p:nvSpPr>
        <p:spPr>
          <a:xfrm>
            <a:off x="1937870" y="5502645"/>
            <a:ext cx="67948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https://sites.google.com/view/carml</a:t>
            </a:r>
            <a:endParaRPr lang="en-US" sz="32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171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E1A420-77AF-9245-84D0-572A0C24902C}"/>
              </a:ext>
            </a:extLst>
          </p:cNvPr>
          <p:cNvSpPr txBox="1">
            <a:spLocks/>
          </p:cNvSpPr>
          <p:nvPr/>
        </p:nvSpPr>
        <p:spPr>
          <a:xfrm>
            <a:off x="7573715" y="2177347"/>
            <a:ext cx="44526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Avenir Book" panose="02000503020000020003" pitchFamily="2" charset="0"/>
              </a:rPr>
              <a:t>Meta-learning for RL</a:t>
            </a:r>
          </a:p>
          <a:p>
            <a:pPr lvl="1"/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Task inferred from data </a:t>
            </a:r>
            <a:r>
              <a:rPr lang="en-US" dirty="0">
                <a:latin typeface="Avenir Book" panose="02000503020000020003" pitchFamily="2" charset="0"/>
              </a:rPr>
              <a:t>collected by policy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B5D3C-F916-AC40-A00D-E703DF5C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Multi-task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2CB8-7D3F-AC4F-9210-3FF8944A2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744" y="2217511"/>
            <a:ext cx="44526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Avenir Book" panose="02000503020000020003" pitchFamily="2" charset="0"/>
              </a:rPr>
              <a:t>Contextual Policies</a:t>
            </a:r>
          </a:p>
          <a:p>
            <a:pPr marL="4572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4572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4572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Avenir Book" panose="02000503020000020003" pitchFamily="2" charset="0"/>
              </a:rPr>
              <a:t>Task description is given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e.g. a goal</a:t>
            </a:r>
          </a:p>
          <a:p>
            <a:pPr lvl="2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73D913-420E-4048-8901-BA276DEF6949}"/>
              </a:ext>
            </a:extLst>
          </p:cNvPr>
          <p:cNvCxnSpPr/>
          <p:nvPr/>
        </p:nvCxnSpPr>
        <p:spPr>
          <a:xfrm>
            <a:off x="5292637" y="3505992"/>
            <a:ext cx="1828800" cy="0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0DFFCB-618D-9E4F-B1BE-2990053B4B5C}"/>
              </a:ext>
            </a:extLst>
          </p:cNvPr>
          <p:cNvSpPr txBox="1"/>
          <p:nvPr/>
        </p:nvSpPr>
        <p:spPr>
          <a:xfrm>
            <a:off x="5204720" y="3590053"/>
            <a:ext cx="207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venir Book" panose="02000503020000020003" pitchFamily="2" charset="0"/>
              </a:rPr>
              <a:t>more general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F20808-45CC-3B44-A062-26802CA7C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59" y="3028967"/>
            <a:ext cx="2032000" cy="46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3B567-A954-6F48-AE2E-ABAC22D10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611" y="3028967"/>
            <a:ext cx="1612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06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B5D3C-F916-AC40-A00D-E703DF5C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Meta-Reinforcement-Learning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6FD2553A-AD9F-5247-804E-1DA9116CE1F9}"/>
              </a:ext>
            </a:extLst>
          </p:cNvPr>
          <p:cNvSpPr txBox="1">
            <a:spLocks/>
          </p:cNvSpPr>
          <p:nvPr/>
        </p:nvSpPr>
        <p:spPr>
          <a:xfrm>
            <a:off x="1190722" y="5666297"/>
            <a:ext cx="10729370" cy="1375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Recurrent policy learns to </a:t>
            </a:r>
            <a:r>
              <a:rPr lang="en-US" b="1" dirty="0">
                <a:solidFill>
                  <a:schemeClr val="accent1"/>
                </a:solidFill>
                <a:latin typeface="Avenir Book" panose="02000503020000020003" pitchFamily="2" charset="0"/>
              </a:rPr>
              <a:t>infer task </a:t>
            </a:r>
            <a:r>
              <a:rPr lang="en-US" dirty="0">
                <a:latin typeface="Avenir Book" panose="02000503020000020003" pitchFamily="2" charset="0"/>
              </a:rPr>
              <a:t>by collecting the right data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88F32BB-AA7F-084B-957A-3F80509A32EC}"/>
              </a:ext>
            </a:extLst>
          </p:cNvPr>
          <p:cNvGrpSpPr/>
          <p:nvPr/>
        </p:nvGrpSpPr>
        <p:grpSpPr>
          <a:xfrm>
            <a:off x="5369134" y="2933929"/>
            <a:ext cx="548891" cy="1466288"/>
            <a:chOff x="3623196" y="2573306"/>
            <a:chExt cx="421553" cy="1126121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C72A511-DF33-1541-B127-D765619FC1AB}"/>
                </a:ext>
              </a:extLst>
            </p:cNvPr>
            <p:cNvGrpSpPr/>
            <p:nvPr/>
          </p:nvGrpSpPr>
          <p:grpSpPr>
            <a:xfrm>
              <a:off x="3623196" y="2573306"/>
              <a:ext cx="328526" cy="1125475"/>
              <a:chOff x="5401256" y="1820521"/>
              <a:chExt cx="328526" cy="1125475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B9E9C6B-A6DD-9E44-94D0-FD15D7DDFC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1256" y="1820521"/>
                <a:ext cx="6210" cy="968427"/>
              </a:xfrm>
              <a:prstGeom prst="line">
                <a:avLst/>
              </a:prstGeom>
              <a:ln w="25400">
                <a:solidFill>
                  <a:srgbClr val="2E55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7A090202-31D8-EB4A-B869-D10917C50357}"/>
                  </a:ext>
                </a:extLst>
              </p:cNvPr>
              <p:cNvSpPr/>
              <p:nvPr/>
            </p:nvSpPr>
            <p:spPr>
              <a:xfrm rot="10800000">
                <a:off x="5407686" y="2617462"/>
                <a:ext cx="322096" cy="328534"/>
              </a:xfrm>
              <a:prstGeom prst="arc">
                <a:avLst>
                  <a:gd name="adj1" fmla="val 16149944"/>
                  <a:gd name="adj2" fmla="val 21523647"/>
                </a:avLst>
              </a:prstGeom>
              <a:ln w="25400">
                <a:solidFill>
                  <a:srgbClr val="2E55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trike="sngStrike" dirty="0"/>
              </a:p>
            </p:txBody>
          </p:sp>
        </p:grp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69B5CE3-2315-EA4D-A397-B1406E8614A6}"/>
                </a:ext>
              </a:extLst>
            </p:cNvPr>
            <p:cNvCxnSpPr>
              <a:cxnSpLocks/>
            </p:cNvCxnSpPr>
            <p:nvPr/>
          </p:nvCxnSpPr>
          <p:spPr>
            <a:xfrm>
              <a:off x="3766324" y="3698753"/>
              <a:ext cx="278425" cy="674"/>
            </a:xfrm>
            <a:prstGeom prst="straightConnector1">
              <a:avLst/>
            </a:prstGeom>
            <a:ln w="25400">
              <a:solidFill>
                <a:srgbClr val="2E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ABFFB0B-E727-5E43-984A-3B7448EE6493}"/>
              </a:ext>
            </a:extLst>
          </p:cNvPr>
          <p:cNvGrpSpPr/>
          <p:nvPr/>
        </p:nvGrpSpPr>
        <p:grpSpPr>
          <a:xfrm>
            <a:off x="4015190" y="3397114"/>
            <a:ext cx="499552" cy="729250"/>
            <a:chOff x="2533906" y="2607153"/>
            <a:chExt cx="383660" cy="560070"/>
          </a:xfrm>
        </p:grpSpPr>
        <p:sp>
          <p:nvSpPr>
            <p:cNvPr id="91" name="Trapezoid 90">
              <a:extLst>
                <a:ext uri="{FF2B5EF4-FFF2-40B4-BE49-F238E27FC236}">
                  <a16:creationId xmlns:a16="http://schemas.microsoft.com/office/drawing/2014/main" id="{40143842-0237-CB49-BBDF-2A916F59584B}"/>
                </a:ext>
              </a:extLst>
            </p:cNvPr>
            <p:cNvSpPr/>
            <p:nvPr/>
          </p:nvSpPr>
          <p:spPr>
            <a:xfrm rot="5400000">
              <a:off x="2445701" y="2695358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6637E96-71D9-A940-98CC-13FEB1452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2631" y="2812387"/>
              <a:ext cx="283193" cy="183243"/>
            </a:xfrm>
            <a:prstGeom prst="rect">
              <a:avLst/>
            </a:prstGeom>
          </p:spPr>
        </p:pic>
      </p:grpSp>
      <p:sp>
        <p:nvSpPr>
          <p:cNvPr id="93" name="Arc 92">
            <a:extLst>
              <a:ext uri="{FF2B5EF4-FFF2-40B4-BE49-F238E27FC236}">
                <a16:creationId xmlns:a16="http://schemas.microsoft.com/office/drawing/2014/main" id="{40B800BF-6905-6747-92C6-9FCB99D7A645}"/>
              </a:ext>
            </a:extLst>
          </p:cNvPr>
          <p:cNvSpPr/>
          <p:nvPr/>
        </p:nvSpPr>
        <p:spPr>
          <a:xfrm>
            <a:off x="3232928" y="3124017"/>
            <a:ext cx="364473" cy="437368"/>
          </a:xfrm>
          <a:prstGeom prst="arc">
            <a:avLst>
              <a:gd name="adj1" fmla="val 16276081"/>
              <a:gd name="adj2" fmla="val 69517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2F390D3-4B30-C945-B0E5-49B628B8386E}"/>
              </a:ext>
            </a:extLst>
          </p:cNvPr>
          <p:cNvCxnSpPr>
            <a:cxnSpLocks/>
          </p:cNvCxnSpPr>
          <p:nvPr/>
        </p:nvCxnSpPr>
        <p:spPr>
          <a:xfrm>
            <a:off x="3596968" y="3307898"/>
            <a:ext cx="1277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c 94">
            <a:extLst>
              <a:ext uri="{FF2B5EF4-FFF2-40B4-BE49-F238E27FC236}">
                <a16:creationId xmlns:a16="http://schemas.microsoft.com/office/drawing/2014/main" id="{9CA21C05-B077-7B45-BA88-2BCD70611033}"/>
              </a:ext>
            </a:extLst>
          </p:cNvPr>
          <p:cNvSpPr/>
          <p:nvPr/>
        </p:nvSpPr>
        <p:spPr>
          <a:xfrm flipV="1">
            <a:off x="3234420" y="3971602"/>
            <a:ext cx="364473" cy="437787"/>
          </a:xfrm>
          <a:prstGeom prst="arc">
            <a:avLst>
              <a:gd name="adj1" fmla="val 16090737"/>
              <a:gd name="adj2" fmla="val 125642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B1B0B12-E75B-894A-A6EA-4D1B61E396A7}"/>
              </a:ext>
            </a:extLst>
          </p:cNvPr>
          <p:cNvCxnSpPr>
            <a:cxnSpLocks/>
          </p:cNvCxnSpPr>
          <p:nvPr/>
        </p:nvCxnSpPr>
        <p:spPr>
          <a:xfrm flipV="1">
            <a:off x="3598808" y="3952279"/>
            <a:ext cx="293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DDBE410-FE43-854E-87D3-A47385D2D235}"/>
              </a:ext>
            </a:extLst>
          </p:cNvPr>
          <p:cNvGrpSpPr/>
          <p:nvPr/>
        </p:nvGrpSpPr>
        <p:grpSpPr>
          <a:xfrm>
            <a:off x="3444365" y="3320889"/>
            <a:ext cx="464339" cy="878530"/>
            <a:chOff x="2095508" y="2439677"/>
            <a:chExt cx="356616" cy="674718"/>
          </a:xfrm>
        </p:grpSpPr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0DF785EB-725F-4240-AC6E-550B2B99E8B9}"/>
                </a:ext>
              </a:extLst>
            </p:cNvPr>
            <p:cNvSpPr/>
            <p:nvPr/>
          </p:nvSpPr>
          <p:spPr>
            <a:xfrm rot="10800000">
              <a:off x="2212925" y="2439677"/>
              <a:ext cx="182880" cy="335902"/>
            </a:xfrm>
            <a:prstGeom prst="arc">
              <a:avLst>
                <a:gd name="adj1" fmla="val 16149944"/>
                <a:gd name="adj2" fmla="val 21523647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B7A06BDE-959E-D24D-B341-CB2ED378ADB8}"/>
                </a:ext>
              </a:extLst>
            </p:cNvPr>
            <p:cNvSpPr/>
            <p:nvPr/>
          </p:nvSpPr>
          <p:spPr>
            <a:xfrm rot="10800000" flipV="1">
              <a:off x="2214071" y="2778171"/>
              <a:ext cx="182880" cy="336224"/>
            </a:xfrm>
            <a:prstGeom prst="arc">
              <a:avLst>
                <a:gd name="adj1" fmla="val 16214300"/>
                <a:gd name="adj2" fmla="val 21112191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0C9746A-2A42-0E4D-9595-EFA3BCEED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5508" y="2773953"/>
              <a:ext cx="356616" cy="265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7D6E832-6312-8D44-8D5D-3268440C896B}"/>
              </a:ext>
            </a:extLst>
          </p:cNvPr>
          <p:cNvGrpSpPr>
            <a:grpSpLocks noChangeAspect="1"/>
          </p:cNvGrpSpPr>
          <p:nvPr/>
        </p:nvGrpSpPr>
        <p:grpSpPr>
          <a:xfrm>
            <a:off x="4491899" y="3012374"/>
            <a:ext cx="1410485" cy="736880"/>
            <a:chOff x="2900022" y="2337965"/>
            <a:chExt cx="1083264" cy="56593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80C7C89-9A12-6747-A42E-0F239F5AEADA}"/>
                </a:ext>
              </a:extLst>
            </p:cNvPr>
            <p:cNvGrpSpPr/>
            <p:nvPr/>
          </p:nvGrpSpPr>
          <p:grpSpPr>
            <a:xfrm flipV="1">
              <a:off x="2900022" y="2337965"/>
              <a:ext cx="559721" cy="565930"/>
              <a:chOff x="5131837" y="1213232"/>
              <a:chExt cx="559721" cy="565391"/>
            </a:xfrm>
          </p:grpSpPr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18AA49EA-7506-BA4E-A70C-19ACE64FBB60}"/>
                  </a:ext>
                </a:extLst>
              </p:cNvPr>
              <p:cNvSpPr/>
              <p:nvPr/>
            </p:nvSpPr>
            <p:spPr>
              <a:xfrm>
                <a:off x="5131837" y="1213232"/>
                <a:ext cx="279918" cy="335902"/>
              </a:xfrm>
              <a:prstGeom prst="arc">
                <a:avLst>
                  <a:gd name="adj1" fmla="val 16090737"/>
                  <a:gd name="adj2" fmla="val 125642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F973B41-885B-7B43-B316-34026F7715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56" y="1374118"/>
                <a:ext cx="2108" cy="237642"/>
              </a:xfrm>
              <a:prstGeom prst="line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Arc 105">
                <a:extLst>
                  <a:ext uri="{FF2B5EF4-FFF2-40B4-BE49-F238E27FC236}">
                    <a16:creationId xmlns:a16="http://schemas.microsoft.com/office/drawing/2014/main" id="{ACA4AC5E-39C5-854E-AEA8-D78992A7D871}"/>
                  </a:ext>
                </a:extLst>
              </p:cNvPr>
              <p:cNvSpPr/>
              <p:nvPr/>
            </p:nvSpPr>
            <p:spPr>
              <a:xfrm rot="10800000">
                <a:off x="5411640" y="1442721"/>
                <a:ext cx="279918" cy="335902"/>
              </a:xfrm>
              <a:prstGeom prst="arc">
                <a:avLst>
                  <a:gd name="adj1" fmla="val 16214300"/>
                  <a:gd name="adj2" fmla="val 59606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6F1E1A8-7149-4D41-A611-BE8237717732}"/>
                </a:ext>
              </a:extLst>
            </p:cNvPr>
            <p:cNvCxnSpPr>
              <a:cxnSpLocks/>
              <a:stCxn id="106" idx="0"/>
            </p:cNvCxnSpPr>
            <p:nvPr/>
          </p:nvCxnSpPr>
          <p:spPr>
            <a:xfrm>
              <a:off x="3319085" y="2337968"/>
              <a:ext cx="664201" cy="31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266DDD5-1D04-B34F-9257-C3461E4AED99}"/>
              </a:ext>
            </a:extLst>
          </p:cNvPr>
          <p:cNvSpPr/>
          <p:nvPr/>
        </p:nvSpPr>
        <p:spPr>
          <a:xfrm>
            <a:off x="5186058" y="3674307"/>
            <a:ext cx="349037" cy="155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79CF0BD-4D69-CE40-82F1-7763CFD69100}"/>
              </a:ext>
            </a:extLst>
          </p:cNvPr>
          <p:cNvCxnSpPr>
            <a:cxnSpLocks/>
          </p:cNvCxnSpPr>
          <p:nvPr/>
        </p:nvCxnSpPr>
        <p:spPr>
          <a:xfrm>
            <a:off x="4607183" y="3750164"/>
            <a:ext cx="1285752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9DBAD1D-F815-6641-969F-341C9C8A11D3}"/>
              </a:ext>
            </a:extLst>
          </p:cNvPr>
          <p:cNvGrpSpPr/>
          <p:nvPr/>
        </p:nvGrpSpPr>
        <p:grpSpPr>
          <a:xfrm>
            <a:off x="5037548" y="2812292"/>
            <a:ext cx="633091" cy="416631"/>
            <a:chOff x="5624286" y="1850763"/>
            <a:chExt cx="486219" cy="319976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6D648BE9-7F0E-3640-A614-0F038FAF2960}"/>
                </a:ext>
              </a:extLst>
            </p:cNvPr>
            <p:cNvSpPr/>
            <p:nvPr/>
          </p:nvSpPr>
          <p:spPr>
            <a:xfrm>
              <a:off x="5624286" y="1850763"/>
              <a:ext cx="486219" cy="3199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BE609509-BEFF-8847-ADA6-330989606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7112" y="1931389"/>
              <a:ext cx="332659" cy="141789"/>
            </a:xfrm>
            <a:prstGeom prst="rect">
              <a:avLst/>
            </a:prstGeom>
          </p:spPr>
        </p:pic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D48F3685-0316-1E4D-BB6A-A17F15854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508" y="4252256"/>
            <a:ext cx="446480" cy="357184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45A2FE03-7AF4-AC41-80F5-78B51590B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841" y="2946705"/>
            <a:ext cx="248044" cy="218279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32320636-A5B0-824D-BB1F-8F958F9E1A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9948" y="3657065"/>
            <a:ext cx="476245" cy="228201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D00821C8-4243-C54F-B73D-9191D30FE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1916" y="4220201"/>
            <a:ext cx="297653" cy="357184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DA8A0B8E-CA28-924E-BF13-8407F28EF8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210" y="3664343"/>
            <a:ext cx="277810" cy="218279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A29616B9-EEA2-844F-805A-3864806F1D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3412" y="2931822"/>
            <a:ext cx="486167" cy="248044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5F9A9611-DEBB-4C45-B7F1-CAFBA757439C}"/>
              </a:ext>
            </a:extLst>
          </p:cNvPr>
          <p:cNvSpPr/>
          <p:nvPr/>
        </p:nvSpPr>
        <p:spPr>
          <a:xfrm>
            <a:off x="3087039" y="4192736"/>
            <a:ext cx="186033" cy="179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BA102DD-8E91-6B4E-82F9-39853B84BB2E}"/>
              </a:ext>
            </a:extLst>
          </p:cNvPr>
          <p:cNvSpPr/>
          <p:nvPr/>
        </p:nvSpPr>
        <p:spPr>
          <a:xfrm>
            <a:off x="6275375" y="4152231"/>
            <a:ext cx="186033" cy="179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2AFA4B75-4017-3C48-8546-ED276AB6A7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0259" y="3862974"/>
            <a:ext cx="277810" cy="218279"/>
          </a:xfrm>
          <a:prstGeom prst="rect">
            <a:avLst/>
          </a:prstGeom>
        </p:spPr>
      </p:pic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DCE7DE26-9AB0-7241-B244-EBFCC1625026}"/>
              </a:ext>
            </a:extLst>
          </p:cNvPr>
          <p:cNvSpPr txBox="1">
            <a:spLocks/>
          </p:cNvSpPr>
          <p:nvPr/>
        </p:nvSpPr>
        <p:spPr>
          <a:xfrm>
            <a:off x="7573715" y="1785461"/>
            <a:ext cx="44526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EFCFF6A7-E0AD-344D-880A-F412139EF4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7759" y="3028967"/>
            <a:ext cx="203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07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B5D3C-F916-AC40-A00D-E703DF5C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Visual Meta-Reinforcement-Learning</a:t>
            </a:r>
          </a:p>
        </p:txBody>
      </p: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DCE7DE26-9AB0-7241-B244-EBFCC1625026}"/>
              </a:ext>
            </a:extLst>
          </p:cNvPr>
          <p:cNvSpPr txBox="1">
            <a:spLocks/>
          </p:cNvSpPr>
          <p:nvPr/>
        </p:nvSpPr>
        <p:spPr>
          <a:xfrm>
            <a:off x="7573715" y="1785461"/>
            <a:ext cx="44526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78EBFB0C-43E1-5C4E-BF38-C6DA65203864}"/>
              </a:ext>
            </a:extLst>
          </p:cNvPr>
          <p:cNvSpPr txBox="1">
            <a:spLocks/>
          </p:cNvSpPr>
          <p:nvPr/>
        </p:nvSpPr>
        <p:spPr>
          <a:xfrm>
            <a:off x="1190722" y="5661624"/>
            <a:ext cx="9742499" cy="1375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Avenir Book" panose="02000503020000020003" pitchFamily="2" charset="0"/>
              </a:rPr>
              <a:t>Search for and associate </a:t>
            </a:r>
            <a:r>
              <a:rPr lang="en-US" b="1" dirty="0">
                <a:solidFill>
                  <a:schemeClr val="accent1"/>
                </a:solidFill>
                <a:latin typeface="Avenir Book" panose="02000503020000020003" pitchFamily="2" charset="0"/>
              </a:rPr>
              <a:t>stimulus </a:t>
            </a:r>
            <a:r>
              <a:rPr lang="en-US" dirty="0">
                <a:latin typeface="Avenir Book" panose="02000503020000020003" pitchFamily="2" charset="0"/>
              </a:rPr>
              <a:t>and</a:t>
            </a:r>
            <a:r>
              <a:rPr lang="en-US" b="1" dirty="0">
                <a:solidFill>
                  <a:schemeClr val="accent1"/>
                </a:solidFill>
                <a:latin typeface="Avenir Book" panose="02000503020000020003" pitchFamily="2" charset="0"/>
              </a:rPr>
              <a:t> reward.</a:t>
            </a:r>
            <a:r>
              <a:rPr lang="en-US" dirty="0">
                <a:latin typeface="Avenir Book" panose="02000503020000020003" pitchFamily="2" charset="0"/>
              </a:rPr>
              <a:t> 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AB64CBFC-FB12-0146-9A5E-5200EEED1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59" y="3028967"/>
            <a:ext cx="2032000" cy="469900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F59C1FE7-1E75-FE44-B9AA-5E046F0694DB}"/>
              </a:ext>
            </a:extLst>
          </p:cNvPr>
          <p:cNvGrpSpPr/>
          <p:nvPr/>
        </p:nvGrpSpPr>
        <p:grpSpPr>
          <a:xfrm>
            <a:off x="5369134" y="2933929"/>
            <a:ext cx="548891" cy="1466288"/>
            <a:chOff x="3623196" y="2573306"/>
            <a:chExt cx="421553" cy="1126121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12301F2-19B0-3148-A976-086B32CC3B7E}"/>
                </a:ext>
              </a:extLst>
            </p:cNvPr>
            <p:cNvGrpSpPr/>
            <p:nvPr/>
          </p:nvGrpSpPr>
          <p:grpSpPr>
            <a:xfrm>
              <a:off x="3623196" y="2573306"/>
              <a:ext cx="328526" cy="1125475"/>
              <a:chOff x="5401256" y="1820521"/>
              <a:chExt cx="328526" cy="1125475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2855F33A-E5DB-3242-8AE0-2BA903CA0B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1256" y="1820521"/>
                <a:ext cx="6210" cy="968427"/>
              </a:xfrm>
              <a:prstGeom prst="line">
                <a:avLst/>
              </a:prstGeom>
              <a:ln w="25400">
                <a:solidFill>
                  <a:srgbClr val="2E55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E49406FE-7A3A-1843-93FB-99FCD7173C8C}"/>
                  </a:ext>
                </a:extLst>
              </p:cNvPr>
              <p:cNvSpPr/>
              <p:nvPr/>
            </p:nvSpPr>
            <p:spPr>
              <a:xfrm rot="10800000">
                <a:off x="5407686" y="2617462"/>
                <a:ext cx="322096" cy="328534"/>
              </a:xfrm>
              <a:prstGeom prst="arc">
                <a:avLst>
                  <a:gd name="adj1" fmla="val 16149944"/>
                  <a:gd name="adj2" fmla="val 21523647"/>
                </a:avLst>
              </a:prstGeom>
              <a:ln w="25400">
                <a:solidFill>
                  <a:srgbClr val="2E55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trike="sngStrike" dirty="0"/>
              </a:p>
            </p:txBody>
          </p:sp>
        </p:grp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28D745A0-1648-424F-A043-8718BA54E48A}"/>
                </a:ext>
              </a:extLst>
            </p:cNvPr>
            <p:cNvCxnSpPr>
              <a:cxnSpLocks/>
            </p:cNvCxnSpPr>
            <p:nvPr/>
          </p:nvCxnSpPr>
          <p:spPr>
            <a:xfrm>
              <a:off x="3766324" y="3698753"/>
              <a:ext cx="278425" cy="674"/>
            </a:xfrm>
            <a:prstGeom prst="straightConnector1">
              <a:avLst/>
            </a:prstGeom>
            <a:ln w="25400">
              <a:solidFill>
                <a:srgbClr val="2E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AFCE795-9C3A-7745-8686-06452E7D7917}"/>
              </a:ext>
            </a:extLst>
          </p:cNvPr>
          <p:cNvGrpSpPr/>
          <p:nvPr/>
        </p:nvGrpSpPr>
        <p:grpSpPr>
          <a:xfrm>
            <a:off x="4015190" y="3397114"/>
            <a:ext cx="499552" cy="729250"/>
            <a:chOff x="2533906" y="2607153"/>
            <a:chExt cx="383660" cy="560070"/>
          </a:xfrm>
        </p:grpSpPr>
        <p:sp>
          <p:nvSpPr>
            <p:cNvPr id="126" name="Trapezoid 125">
              <a:extLst>
                <a:ext uri="{FF2B5EF4-FFF2-40B4-BE49-F238E27FC236}">
                  <a16:creationId xmlns:a16="http://schemas.microsoft.com/office/drawing/2014/main" id="{95465BC7-7438-DD42-8BBF-21B0A8F7E913}"/>
                </a:ext>
              </a:extLst>
            </p:cNvPr>
            <p:cNvSpPr/>
            <p:nvPr/>
          </p:nvSpPr>
          <p:spPr>
            <a:xfrm rot="5400000">
              <a:off x="2445701" y="2695358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4C2C593A-89D0-0C4C-8C61-88F4E930B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2631" y="2812387"/>
              <a:ext cx="283193" cy="183243"/>
            </a:xfrm>
            <a:prstGeom prst="rect">
              <a:avLst/>
            </a:prstGeom>
          </p:spPr>
        </p:pic>
      </p:grpSp>
      <p:sp>
        <p:nvSpPr>
          <p:cNvPr id="128" name="Arc 127">
            <a:extLst>
              <a:ext uri="{FF2B5EF4-FFF2-40B4-BE49-F238E27FC236}">
                <a16:creationId xmlns:a16="http://schemas.microsoft.com/office/drawing/2014/main" id="{C43639B2-5594-E444-966C-64E8B73F2A13}"/>
              </a:ext>
            </a:extLst>
          </p:cNvPr>
          <p:cNvSpPr/>
          <p:nvPr/>
        </p:nvSpPr>
        <p:spPr>
          <a:xfrm>
            <a:off x="3232928" y="3124017"/>
            <a:ext cx="364473" cy="437368"/>
          </a:xfrm>
          <a:prstGeom prst="arc">
            <a:avLst>
              <a:gd name="adj1" fmla="val 16276081"/>
              <a:gd name="adj2" fmla="val 69517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23B2F4B-3DCD-5B48-9E17-C342649545DF}"/>
              </a:ext>
            </a:extLst>
          </p:cNvPr>
          <p:cNvCxnSpPr>
            <a:cxnSpLocks/>
          </p:cNvCxnSpPr>
          <p:nvPr/>
        </p:nvCxnSpPr>
        <p:spPr>
          <a:xfrm>
            <a:off x="3596968" y="3307898"/>
            <a:ext cx="1277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Arc 129">
            <a:extLst>
              <a:ext uri="{FF2B5EF4-FFF2-40B4-BE49-F238E27FC236}">
                <a16:creationId xmlns:a16="http://schemas.microsoft.com/office/drawing/2014/main" id="{F45F3295-C8BB-9C40-91A6-8B005207B14E}"/>
              </a:ext>
            </a:extLst>
          </p:cNvPr>
          <p:cNvSpPr/>
          <p:nvPr/>
        </p:nvSpPr>
        <p:spPr>
          <a:xfrm flipV="1">
            <a:off x="3234420" y="3971602"/>
            <a:ext cx="364473" cy="437787"/>
          </a:xfrm>
          <a:prstGeom prst="arc">
            <a:avLst>
              <a:gd name="adj1" fmla="val 16090737"/>
              <a:gd name="adj2" fmla="val 125642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3083C7B-3E34-B842-9D55-9BA23DA59A84}"/>
              </a:ext>
            </a:extLst>
          </p:cNvPr>
          <p:cNvCxnSpPr>
            <a:cxnSpLocks/>
          </p:cNvCxnSpPr>
          <p:nvPr/>
        </p:nvCxnSpPr>
        <p:spPr>
          <a:xfrm flipV="1">
            <a:off x="3598808" y="3952279"/>
            <a:ext cx="293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8C12264-57F6-BE40-B32E-BD28D121A249}"/>
              </a:ext>
            </a:extLst>
          </p:cNvPr>
          <p:cNvGrpSpPr/>
          <p:nvPr/>
        </p:nvGrpSpPr>
        <p:grpSpPr>
          <a:xfrm>
            <a:off x="3444365" y="3320889"/>
            <a:ext cx="464339" cy="878530"/>
            <a:chOff x="2095508" y="2439677"/>
            <a:chExt cx="356616" cy="674718"/>
          </a:xfrm>
        </p:grpSpPr>
        <p:sp>
          <p:nvSpPr>
            <p:cNvPr id="133" name="Arc 132">
              <a:extLst>
                <a:ext uri="{FF2B5EF4-FFF2-40B4-BE49-F238E27FC236}">
                  <a16:creationId xmlns:a16="http://schemas.microsoft.com/office/drawing/2014/main" id="{600E6090-F417-4C48-AB9C-F6469E6FC44E}"/>
                </a:ext>
              </a:extLst>
            </p:cNvPr>
            <p:cNvSpPr/>
            <p:nvPr/>
          </p:nvSpPr>
          <p:spPr>
            <a:xfrm rot="10800000">
              <a:off x="2212925" y="2439677"/>
              <a:ext cx="182880" cy="335902"/>
            </a:xfrm>
            <a:prstGeom prst="arc">
              <a:avLst>
                <a:gd name="adj1" fmla="val 16149944"/>
                <a:gd name="adj2" fmla="val 21523647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>
              <a:extLst>
                <a:ext uri="{FF2B5EF4-FFF2-40B4-BE49-F238E27FC236}">
                  <a16:creationId xmlns:a16="http://schemas.microsoft.com/office/drawing/2014/main" id="{8FBC06C3-C676-0143-9D4F-C49BEBCFB12A}"/>
                </a:ext>
              </a:extLst>
            </p:cNvPr>
            <p:cNvSpPr/>
            <p:nvPr/>
          </p:nvSpPr>
          <p:spPr>
            <a:xfrm rot="10800000" flipV="1">
              <a:off x="2214071" y="2778171"/>
              <a:ext cx="182880" cy="336224"/>
            </a:xfrm>
            <a:prstGeom prst="arc">
              <a:avLst>
                <a:gd name="adj1" fmla="val 16214300"/>
                <a:gd name="adj2" fmla="val 21112191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C4AB822-F6BA-3540-9BED-A4F47E8206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5508" y="2773953"/>
              <a:ext cx="356616" cy="265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AC0775D-CCF9-9548-9BA7-5697D1FED928}"/>
              </a:ext>
            </a:extLst>
          </p:cNvPr>
          <p:cNvGrpSpPr>
            <a:grpSpLocks noChangeAspect="1"/>
          </p:cNvGrpSpPr>
          <p:nvPr/>
        </p:nvGrpSpPr>
        <p:grpSpPr>
          <a:xfrm>
            <a:off x="4491899" y="3012374"/>
            <a:ext cx="1410485" cy="736880"/>
            <a:chOff x="2900022" y="2337965"/>
            <a:chExt cx="1083264" cy="56593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125EE87A-FBF1-D245-953F-6C8A65D781BA}"/>
                </a:ext>
              </a:extLst>
            </p:cNvPr>
            <p:cNvGrpSpPr/>
            <p:nvPr/>
          </p:nvGrpSpPr>
          <p:grpSpPr>
            <a:xfrm flipV="1">
              <a:off x="2900022" y="2337965"/>
              <a:ext cx="559721" cy="565930"/>
              <a:chOff x="5131837" y="1213232"/>
              <a:chExt cx="559721" cy="565391"/>
            </a:xfrm>
          </p:grpSpPr>
          <p:sp>
            <p:nvSpPr>
              <p:cNvPr id="139" name="Arc 138">
                <a:extLst>
                  <a:ext uri="{FF2B5EF4-FFF2-40B4-BE49-F238E27FC236}">
                    <a16:creationId xmlns:a16="http://schemas.microsoft.com/office/drawing/2014/main" id="{F1AB3888-3097-774D-B802-9939E1F3B4E6}"/>
                  </a:ext>
                </a:extLst>
              </p:cNvPr>
              <p:cNvSpPr/>
              <p:nvPr/>
            </p:nvSpPr>
            <p:spPr>
              <a:xfrm>
                <a:off x="5131837" y="1213232"/>
                <a:ext cx="279918" cy="335902"/>
              </a:xfrm>
              <a:prstGeom prst="arc">
                <a:avLst>
                  <a:gd name="adj1" fmla="val 16090737"/>
                  <a:gd name="adj2" fmla="val 125642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3CAE395-4E22-2B46-92AF-4D70D35A6A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56" y="1374118"/>
                <a:ext cx="2108" cy="237642"/>
              </a:xfrm>
              <a:prstGeom prst="line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Arc 140">
                <a:extLst>
                  <a:ext uri="{FF2B5EF4-FFF2-40B4-BE49-F238E27FC236}">
                    <a16:creationId xmlns:a16="http://schemas.microsoft.com/office/drawing/2014/main" id="{CE185FA4-FA25-D542-9BD9-E979B3EC09BE}"/>
                  </a:ext>
                </a:extLst>
              </p:cNvPr>
              <p:cNvSpPr/>
              <p:nvPr/>
            </p:nvSpPr>
            <p:spPr>
              <a:xfrm rot="10800000">
                <a:off x="5411640" y="1442721"/>
                <a:ext cx="279918" cy="335902"/>
              </a:xfrm>
              <a:prstGeom prst="arc">
                <a:avLst>
                  <a:gd name="adj1" fmla="val 16214300"/>
                  <a:gd name="adj2" fmla="val 59606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4E86827A-6D36-8945-A12C-12C36BCBE0B8}"/>
                </a:ext>
              </a:extLst>
            </p:cNvPr>
            <p:cNvCxnSpPr>
              <a:cxnSpLocks/>
              <a:stCxn id="141" idx="0"/>
            </p:cNvCxnSpPr>
            <p:nvPr/>
          </p:nvCxnSpPr>
          <p:spPr>
            <a:xfrm>
              <a:off x="3319085" y="2337968"/>
              <a:ext cx="664201" cy="31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E317FF3-267A-D14C-8C8F-5F4DF9E81173}"/>
              </a:ext>
            </a:extLst>
          </p:cNvPr>
          <p:cNvSpPr/>
          <p:nvPr/>
        </p:nvSpPr>
        <p:spPr>
          <a:xfrm>
            <a:off x="5186058" y="3674307"/>
            <a:ext cx="349037" cy="155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3B9A48CC-FD45-6242-BD98-385D6294957A}"/>
              </a:ext>
            </a:extLst>
          </p:cNvPr>
          <p:cNvCxnSpPr>
            <a:cxnSpLocks/>
          </p:cNvCxnSpPr>
          <p:nvPr/>
        </p:nvCxnSpPr>
        <p:spPr>
          <a:xfrm>
            <a:off x="4607183" y="3750164"/>
            <a:ext cx="1285752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73A41FE-6CF0-EE47-8CF3-6C7B44120DF7}"/>
              </a:ext>
            </a:extLst>
          </p:cNvPr>
          <p:cNvGrpSpPr/>
          <p:nvPr/>
        </p:nvGrpSpPr>
        <p:grpSpPr>
          <a:xfrm>
            <a:off x="5037548" y="2812292"/>
            <a:ext cx="633091" cy="416631"/>
            <a:chOff x="5624286" y="1850763"/>
            <a:chExt cx="486219" cy="319976"/>
          </a:xfrm>
        </p:grpSpPr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FCECA070-FF05-984D-8629-883E6D02769D}"/>
                </a:ext>
              </a:extLst>
            </p:cNvPr>
            <p:cNvSpPr/>
            <p:nvPr/>
          </p:nvSpPr>
          <p:spPr>
            <a:xfrm>
              <a:off x="5624286" y="1850763"/>
              <a:ext cx="486219" cy="3199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84ED52CE-B7E1-094E-BBBC-04A0B08E5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7112" y="1931389"/>
              <a:ext cx="332659" cy="141789"/>
            </a:xfrm>
            <a:prstGeom prst="rect">
              <a:avLst/>
            </a:prstGeom>
          </p:spPr>
        </p:pic>
      </p:grpSp>
      <p:pic>
        <p:nvPicPr>
          <p:cNvPr id="147" name="Picture 146">
            <a:extLst>
              <a:ext uri="{FF2B5EF4-FFF2-40B4-BE49-F238E27FC236}">
                <a16:creationId xmlns:a16="http://schemas.microsoft.com/office/drawing/2014/main" id="{A19355A3-D9AE-C343-B9C1-9080D4C32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5508" y="4252256"/>
            <a:ext cx="446480" cy="357184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93CC8B50-D2FC-2C43-B02B-CECF32418B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5841" y="2946705"/>
            <a:ext cx="248044" cy="218279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FD0688F4-F454-D141-8D67-12B061115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9948" y="3657065"/>
            <a:ext cx="476245" cy="22820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32DD5874-13F2-9D4D-B71B-C581BCF690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1916" y="4220201"/>
            <a:ext cx="297653" cy="357184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F243477E-82B8-ED41-BDAF-ACF0860590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7210" y="3664343"/>
            <a:ext cx="277810" cy="218279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85E22120-4682-0C4C-8A2D-268275A35C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3412" y="2931822"/>
            <a:ext cx="486167" cy="248044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D5648B5D-EA9D-3B4C-998E-95BA1BB84556}"/>
              </a:ext>
            </a:extLst>
          </p:cNvPr>
          <p:cNvSpPr/>
          <p:nvPr/>
        </p:nvSpPr>
        <p:spPr>
          <a:xfrm>
            <a:off x="3087039" y="4192736"/>
            <a:ext cx="186033" cy="179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D98C72B-092A-0843-96EE-11D24B0360D7}"/>
              </a:ext>
            </a:extLst>
          </p:cNvPr>
          <p:cNvSpPr/>
          <p:nvPr/>
        </p:nvSpPr>
        <p:spPr>
          <a:xfrm>
            <a:off x="6275375" y="4152231"/>
            <a:ext cx="186033" cy="179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9D4314A1-2557-8847-8F8C-5AAD634825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0259" y="3862974"/>
            <a:ext cx="277810" cy="2182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8427614-66B7-9648-8F85-81DD11E6EB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5334" y="1630361"/>
            <a:ext cx="1625600" cy="1625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2E3FEA3-0FFB-7F48-AE4A-6619769071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1982" y="163307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51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C478D-807D-8D4B-9CEF-5E33076F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Meta-RL from Pixels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7A3681-EDAF-434A-897B-1B1DA2AA9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5533" y="6311591"/>
            <a:ext cx="5596467" cy="61092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The formation of learning sets. 1949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5B5CA-D77D-9044-92ED-A7893502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78" y="1486694"/>
            <a:ext cx="3011446" cy="513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42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64B2-0FF9-B746-A32A-56E9B43AF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The Task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75A69-DD33-9C4F-9406-8E49EAC93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39" y="231344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200" b="1" dirty="0">
              <a:solidFill>
                <a:schemeClr val="accent1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4200" b="1" dirty="0">
              <a:solidFill>
                <a:schemeClr val="accent1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4200" b="1" dirty="0">
              <a:solidFill>
                <a:schemeClr val="accent1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4200" b="1" dirty="0">
              <a:solidFill>
                <a:schemeClr val="accent1"/>
              </a:solidFill>
              <a:latin typeface="Avenir Book" panose="02000503020000020003" pitchFamily="2" charset="0"/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  <a:latin typeface="Avenir Book" panose="02000503020000020003" pitchFamily="2" charset="0"/>
              </a:rPr>
              <a:t>Meta-training</a:t>
            </a:r>
            <a:r>
              <a:rPr lang="en-US" dirty="0">
                <a:latin typeface="Avenir Book" panose="02000503020000020003" pitchFamily="2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Avenir Book" panose="02000503020000020003" pitchFamily="2" charset="0"/>
              </a:rPr>
              <a:t>tasks </a:t>
            </a:r>
            <a:r>
              <a:rPr lang="en-US" dirty="0">
                <a:latin typeface="Avenir Book" panose="02000503020000020003" pitchFamily="2" charset="0"/>
              </a:rPr>
              <a:t>give rise to</a:t>
            </a:r>
          </a:p>
          <a:p>
            <a:pPr marL="0" indent="0" algn="ctr">
              <a:buNone/>
            </a:pPr>
            <a:r>
              <a:rPr lang="en-US" dirty="0">
                <a:latin typeface="Avenir Book" panose="02000503020000020003" pitchFamily="2" charset="0"/>
              </a:rPr>
              <a:t>task</a:t>
            </a:r>
            <a:r>
              <a:rPr lang="en-US" b="1" dirty="0">
                <a:solidFill>
                  <a:schemeClr val="accent1"/>
                </a:solidFill>
                <a:latin typeface="Avenir Book" panose="02000503020000020003" pitchFamily="2" charset="0"/>
              </a:rPr>
              <a:t> inference </a:t>
            </a:r>
            <a:r>
              <a:rPr lang="en-US" dirty="0">
                <a:latin typeface="Avenir Book" panose="02000503020000020003" pitchFamily="2" charset="0"/>
              </a:rPr>
              <a:t>and </a:t>
            </a:r>
            <a:r>
              <a:rPr lang="en-US" b="1" dirty="0">
                <a:solidFill>
                  <a:schemeClr val="accent1"/>
                </a:solidFill>
                <a:latin typeface="Avenir Book" panose="02000503020000020003" pitchFamily="2" charset="0"/>
              </a:rPr>
              <a:t>execution</a:t>
            </a:r>
            <a:r>
              <a:rPr lang="en-US" dirty="0">
                <a:latin typeface="Avenir Book" panose="02000503020000020003" pitchFamily="2" charset="0"/>
              </a:rPr>
              <a:t> strategies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7EAFDF-9A96-0A42-A011-CF40D06B8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386" y="3336998"/>
            <a:ext cx="2713227" cy="31981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1A7DDE-5B8F-D84E-B6A0-2A90EA940C9D}"/>
              </a:ext>
            </a:extLst>
          </p:cNvPr>
          <p:cNvCxnSpPr/>
          <p:nvPr/>
        </p:nvCxnSpPr>
        <p:spPr>
          <a:xfrm>
            <a:off x="5731763" y="3843343"/>
            <a:ext cx="17208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7BE8D431-5400-BD45-B85D-C09D23C6DD42}"/>
              </a:ext>
            </a:extLst>
          </p:cNvPr>
          <p:cNvSpPr/>
          <p:nvPr/>
        </p:nvSpPr>
        <p:spPr>
          <a:xfrm rot="1168829">
            <a:off x="6043402" y="3842300"/>
            <a:ext cx="365760" cy="1280160"/>
          </a:xfrm>
          <a:custGeom>
            <a:avLst/>
            <a:gdLst>
              <a:gd name="connsiteX0" fmla="*/ 34370 w 408864"/>
              <a:gd name="connsiteY0" fmla="*/ 871537 h 871537"/>
              <a:gd name="connsiteX1" fmla="*/ 34370 w 408864"/>
              <a:gd name="connsiteY1" fmla="*/ 600075 h 871537"/>
              <a:gd name="connsiteX2" fmla="*/ 391558 w 408864"/>
              <a:gd name="connsiteY2" fmla="*/ 271462 h 871537"/>
              <a:gd name="connsiteX3" fmla="*/ 320120 w 408864"/>
              <a:gd name="connsiteY3" fmla="*/ 0 h 87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864" h="871537">
                <a:moveTo>
                  <a:pt x="34370" y="871537"/>
                </a:moveTo>
                <a:cubicBezTo>
                  <a:pt x="4604" y="785812"/>
                  <a:pt x="-25161" y="700088"/>
                  <a:pt x="34370" y="600075"/>
                </a:cubicBezTo>
                <a:cubicBezTo>
                  <a:pt x="93901" y="500062"/>
                  <a:pt x="343933" y="371474"/>
                  <a:pt x="391558" y="271462"/>
                </a:cubicBezTo>
                <a:cubicBezTo>
                  <a:pt x="439183" y="171450"/>
                  <a:pt x="379651" y="85725"/>
                  <a:pt x="320120" y="0"/>
                </a:cubicBezTo>
              </a:path>
            </a:pathLst>
          </a:custGeom>
          <a:noFill/>
          <a:ln w="31750">
            <a:solidFill>
              <a:schemeClr val="tx1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8739D9-2FD2-BD47-82DA-573471D53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356" y="2018867"/>
            <a:ext cx="4205286" cy="9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44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9373-CD30-9B47-AF05-5DD726560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651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ts val="4800"/>
              </a:lnSpc>
            </a:pPr>
            <a:r>
              <a:rPr lang="en-US" dirty="0">
                <a:latin typeface="Avenir Book" panose="02000503020000020003" pitchFamily="2" charset="0"/>
              </a:rPr>
              <a:t>Can we learn </a:t>
            </a:r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useful</a:t>
            </a:r>
            <a:r>
              <a:rPr lang="en-US" dirty="0">
                <a:latin typeface="Avenir Book" panose="02000503020000020003" pitchFamily="2" charset="0"/>
              </a:rPr>
              <a:t> meta-RL strategies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with tasks formed </a:t>
            </a:r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without supervision</a:t>
            </a:r>
            <a:r>
              <a:rPr lang="en-US" dirty="0">
                <a:latin typeface="Avenir Book" panose="02000503020000020003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4112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54215</TotalTime>
  <Words>736</Words>
  <Application>Microsoft Macintosh PowerPoint</Application>
  <PresentationFormat>Widescreen</PresentationFormat>
  <Paragraphs>222</Paragraphs>
  <Slides>39</Slides>
  <Notes>26</Notes>
  <HiddenSlides>15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Avenir Book</vt:lpstr>
      <vt:lpstr>Calibri</vt:lpstr>
      <vt:lpstr>Calibri Light</vt:lpstr>
      <vt:lpstr>Office Theme</vt:lpstr>
      <vt:lpstr>Unsupervised Curricula for  Visual Meta-Reinforcement Learning</vt:lpstr>
      <vt:lpstr>A Need to Generalize</vt:lpstr>
      <vt:lpstr>From Specialist to Generalist</vt:lpstr>
      <vt:lpstr>Multi-task Reinforcement Learning</vt:lpstr>
      <vt:lpstr>Meta-Reinforcement-Learning</vt:lpstr>
      <vt:lpstr>Visual Meta-Reinforcement-Learning</vt:lpstr>
      <vt:lpstr>Meta-RL from Pixels</vt:lpstr>
      <vt:lpstr>The Task Distribution</vt:lpstr>
      <vt:lpstr>Can we learn useful meta-RL strategies  with tasks formed without supervision?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Criteria for Task Distribution</vt:lpstr>
      <vt:lpstr>Criteria for Task Distribution</vt:lpstr>
      <vt:lpstr>Formulation</vt:lpstr>
      <vt:lpstr>PowerPoint Presentation</vt:lpstr>
      <vt:lpstr>PowerPoint Presentation</vt:lpstr>
      <vt:lpstr>Task Acquisition (E-step)</vt:lpstr>
      <vt:lpstr>Task Acquisition (E-step)</vt:lpstr>
      <vt:lpstr>Meta-train (M-step)</vt:lpstr>
      <vt:lpstr>Meta-train (M-step)</vt:lpstr>
      <vt:lpstr>Effect of </vt:lpstr>
      <vt:lpstr>Experimental Setting</vt:lpstr>
      <vt:lpstr>What kind of tasks are discovered?</vt:lpstr>
      <vt:lpstr>What kind of tasks are discovered?</vt:lpstr>
      <vt:lpstr>What kind of tasks are discovered?</vt:lpstr>
      <vt:lpstr>What kind of tasks are discovered?</vt:lpstr>
      <vt:lpstr>What kind of tasks are discovered?</vt:lpstr>
      <vt:lpstr>Transfer to Test Tasks – VizDoom</vt:lpstr>
      <vt:lpstr>Transfer to Test Tasks – VizDoom</vt:lpstr>
      <vt:lpstr>Transfer to Test Tasks – VizDoom</vt:lpstr>
      <vt:lpstr>Transfer to Test Tasks – Sawyer</vt:lpstr>
      <vt:lpstr>Transfer to Test Tasks – Sawyer</vt:lpstr>
      <vt:lpstr>Transfer to Test Tasks – Sawyer</vt:lpstr>
      <vt:lpstr>Variants</vt:lpstr>
      <vt:lpstr>Faster Supervised Meta-RL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Curricula for Skill Acquisition</dc:title>
  <dc:creator>Microsoft Office User</dc:creator>
  <cp:lastModifiedBy>Allan Jabri</cp:lastModifiedBy>
  <cp:revision>522</cp:revision>
  <cp:lastPrinted>2019-12-02T16:27:15Z</cp:lastPrinted>
  <dcterms:created xsi:type="dcterms:W3CDTF">2019-04-17T01:32:16Z</dcterms:created>
  <dcterms:modified xsi:type="dcterms:W3CDTF">2019-12-02T16:47:48Z</dcterms:modified>
</cp:coreProperties>
</file>